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69" r:id="rId2"/>
    <p:sldId id="272" r:id="rId3"/>
    <p:sldId id="490" r:id="rId4"/>
    <p:sldId id="491" r:id="rId5"/>
    <p:sldId id="492" r:id="rId6"/>
    <p:sldId id="493" r:id="rId7"/>
    <p:sldId id="494" r:id="rId8"/>
    <p:sldId id="495" r:id="rId9"/>
    <p:sldId id="496" r:id="rId10"/>
    <p:sldId id="497" r:id="rId11"/>
    <p:sldId id="498" r:id="rId12"/>
    <p:sldId id="499" r:id="rId13"/>
    <p:sldId id="500" r:id="rId14"/>
    <p:sldId id="501" r:id="rId15"/>
    <p:sldId id="504" r:id="rId16"/>
    <p:sldId id="505" r:id="rId17"/>
    <p:sldId id="486" r:id="rId18"/>
    <p:sldId id="487" r:id="rId19"/>
    <p:sldId id="488" r:id="rId20"/>
    <p:sldId id="277" r:id="rId21"/>
    <p:sldId id="401" r:id="rId22"/>
    <p:sldId id="426" r:id="rId23"/>
    <p:sldId id="376" r:id="rId24"/>
    <p:sldId id="422" r:id="rId25"/>
    <p:sldId id="423" r:id="rId26"/>
    <p:sldId id="435" r:id="rId27"/>
    <p:sldId id="424" r:id="rId28"/>
    <p:sldId id="425" r:id="rId29"/>
    <p:sldId id="436" r:id="rId30"/>
    <p:sldId id="377" r:id="rId31"/>
    <p:sldId id="447" r:id="rId32"/>
    <p:sldId id="449" r:id="rId33"/>
    <p:sldId id="451" r:id="rId34"/>
    <p:sldId id="450" r:id="rId35"/>
    <p:sldId id="452" r:id="rId36"/>
    <p:sldId id="453" r:id="rId37"/>
    <p:sldId id="454" r:id="rId38"/>
    <p:sldId id="455" r:id="rId39"/>
    <p:sldId id="456" r:id="rId40"/>
    <p:sldId id="457" r:id="rId41"/>
    <p:sldId id="458" r:id="rId42"/>
    <p:sldId id="460" r:id="rId43"/>
    <p:sldId id="385" r:id="rId44"/>
    <p:sldId id="386" r:id="rId45"/>
    <p:sldId id="461" r:id="rId46"/>
    <p:sldId id="462" r:id="rId47"/>
    <p:sldId id="463" r:id="rId48"/>
    <p:sldId id="464" r:id="rId49"/>
    <p:sldId id="465" r:id="rId50"/>
    <p:sldId id="466" r:id="rId51"/>
    <p:sldId id="467" r:id="rId52"/>
    <p:sldId id="468" r:id="rId53"/>
    <p:sldId id="469" r:id="rId54"/>
    <p:sldId id="470" r:id="rId55"/>
    <p:sldId id="471" r:id="rId56"/>
    <p:sldId id="389" r:id="rId57"/>
    <p:sldId id="408" r:id="rId58"/>
    <p:sldId id="472" r:id="rId59"/>
    <p:sldId id="473" r:id="rId60"/>
    <p:sldId id="474" r:id="rId61"/>
    <p:sldId id="397" r:id="rId62"/>
    <p:sldId id="444" r:id="rId63"/>
    <p:sldId id="475" r:id="rId64"/>
    <p:sldId id="476" r:id="rId65"/>
    <p:sldId id="477" r:id="rId66"/>
    <p:sldId id="478" r:id="rId67"/>
    <p:sldId id="479" r:id="rId68"/>
    <p:sldId id="480" r:id="rId69"/>
    <p:sldId id="481" r:id="rId70"/>
    <p:sldId id="482" r:id="rId71"/>
    <p:sldId id="483" r:id="rId72"/>
    <p:sldId id="484" r:id="rId73"/>
    <p:sldId id="485" r:id="rId74"/>
    <p:sldId id="300" r:id="rId75"/>
    <p:sldId id="305" r:id="rId76"/>
    <p:sldId id="306" r:id="rId77"/>
    <p:sldId id="322" r:id="rId78"/>
    <p:sldId id="323" r:id="rId79"/>
  </p:sldIdLst>
  <p:sldSz cx="12192000" cy="6858000"/>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24" autoAdjust="0"/>
  </p:normalViewPr>
  <p:slideViewPr>
    <p:cSldViewPr snapToGrid="0">
      <p:cViewPr>
        <p:scale>
          <a:sx n="91" d="100"/>
          <a:sy n="91" d="100"/>
        </p:scale>
        <p:origin x="-432"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75" tIns="49538" rIns="99075" bIns="49538"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4024313" y="0"/>
            <a:ext cx="3078162" cy="511175"/>
          </a:xfrm>
          <a:prstGeom prst="rect">
            <a:avLst/>
          </a:prstGeom>
        </p:spPr>
        <p:txBody>
          <a:bodyPr vert="horz" lIns="99075" tIns="49538" rIns="99075" bIns="49538" rtlCol="0"/>
          <a:lstStyle>
            <a:lvl1pPr algn="r" fontAlgn="auto">
              <a:spcBef>
                <a:spcPts val="0"/>
              </a:spcBef>
              <a:spcAft>
                <a:spcPts val="0"/>
              </a:spcAft>
              <a:defRPr sz="1300" smtClean="0">
                <a:latin typeface="+mn-lt"/>
                <a:cs typeface="+mn-cs"/>
              </a:defRPr>
            </a:lvl1pPr>
          </a:lstStyle>
          <a:p>
            <a:pPr>
              <a:defRPr/>
            </a:pPr>
            <a:fld id="{DAD99D0E-97A7-4897-AC03-777E12B16290}" type="datetimeFigureOut">
              <a:rPr lang="en-US"/>
              <a:pPr>
                <a:defRPr/>
              </a:pPr>
              <a:t>17-Mar-17</a:t>
            </a:fld>
            <a:endParaRPr lang="en-US"/>
          </a:p>
        </p:txBody>
      </p:sp>
      <p:sp>
        <p:nvSpPr>
          <p:cNvPr id="4" name="Footer Placeholder 3"/>
          <p:cNvSpPr>
            <a:spLocks noGrp="1"/>
          </p:cNvSpPr>
          <p:nvPr>
            <p:ph type="ftr" sz="quarter" idx="2"/>
          </p:nvPr>
        </p:nvSpPr>
        <p:spPr>
          <a:xfrm>
            <a:off x="0" y="9721850"/>
            <a:ext cx="3078163" cy="511175"/>
          </a:xfrm>
          <a:prstGeom prst="rect">
            <a:avLst/>
          </a:prstGeom>
        </p:spPr>
        <p:txBody>
          <a:bodyPr vert="horz" lIns="99075" tIns="49538" rIns="99075" bIns="49538"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4313" y="9721850"/>
            <a:ext cx="3078162" cy="511175"/>
          </a:xfrm>
          <a:prstGeom prst="rect">
            <a:avLst/>
          </a:prstGeom>
        </p:spPr>
        <p:txBody>
          <a:bodyPr vert="horz" lIns="99075" tIns="49538" rIns="99075" bIns="49538" rtlCol="0" anchor="b"/>
          <a:lstStyle>
            <a:lvl1pPr algn="r" fontAlgn="auto">
              <a:spcBef>
                <a:spcPts val="0"/>
              </a:spcBef>
              <a:spcAft>
                <a:spcPts val="0"/>
              </a:spcAft>
              <a:defRPr sz="1300" smtClean="0">
                <a:latin typeface="+mn-lt"/>
                <a:cs typeface="+mn-cs"/>
              </a:defRPr>
            </a:lvl1pPr>
          </a:lstStyle>
          <a:p>
            <a:pPr>
              <a:defRPr/>
            </a:pPr>
            <a:fld id="{45CEFC02-C3E5-4D14-A791-CB8BE7E69D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75" tIns="49538" rIns="99075" bIns="49538" rtlCol="0"/>
          <a:lstStyle>
            <a:lvl1pPr algn="l" fontAlgn="auto">
              <a:spcBef>
                <a:spcPts val="0"/>
              </a:spcBef>
              <a:spcAft>
                <a:spcPts val="0"/>
              </a:spcAft>
              <a:defRPr sz="1300">
                <a:latin typeface="+mn-lt"/>
                <a:cs typeface="+mn-cs"/>
              </a:defRPr>
            </a:lvl1pPr>
          </a:lstStyle>
          <a:p>
            <a:pPr>
              <a:defRPr/>
            </a:pPr>
            <a:endParaRPr lang="en-IN"/>
          </a:p>
        </p:txBody>
      </p:sp>
      <p:sp>
        <p:nvSpPr>
          <p:cNvPr id="3" name="Date Placeholder 2"/>
          <p:cNvSpPr>
            <a:spLocks noGrp="1"/>
          </p:cNvSpPr>
          <p:nvPr>
            <p:ph type="dt" idx="1"/>
          </p:nvPr>
        </p:nvSpPr>
        <p:spPr>
          <a:xfrm>
            <a:off x="4024313" y="0"/>
            <a:ext cx="3078162" cy="511175"/>
          </a:xfrm>
          <a:prstGeom prst="rect">
            <a:avLst/>
          </a:prstGeom>
        </p:spPr>
        <p:txBody>
          <a:bodyPr vert="horz" lIns="99075" tIns="49538" rIns="99075" bIns="49538" rtlCol="0"/>
          <a:lstStyle>
            <a:lvl1pPr algn="r" fontAlgn="auto">
              <a:spcBef>
                <a:spcPts val="0"/>
              </a:spcBef>
              <a:spcAft>
                <a:spcPts val="0"/>
              </a:spcAft>
              <a:defRPr sz="1300" smtClean="0">
                <a:latin typeface="+mn-lt"/>
                <a:cs typeface="+mn-cs"/>
              </a:defRPr>
            </a:lvl1pPr>
          </a:lstStyle>
          <a:p>
            <a:pPr>
              <a:defRPr/>
            </a:pPr>
            <a:fld id="{1F15269A-EFF5-4AB8-B645-CB3F7AF7F45E}" type="datetimeFigureOut">
              <a:rPr lang="en-IN"/>
              <a:pPr>
                <a:defRPr/>
              </a:pPr>
              <a:t>17-03-2017</a:t>
            </a:fld>
            <a:endParaRPr lang="en-IN"/>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pPr lvl="0"/>
            <a:endParaRPr lang="en-IN" noProof="0"/>
          </a:p>
        </p:txBody>
      </p:sp>
      <p:sp>
        <p:nvSpPr>
          <p:cNvPr id="5" name="Notes Placeholder 4"/>
          <p:cNvSpPr>
            <a:spLocks noGrp="1"/>
          </p:cNvSpPr>
          <p:nvPr>
            <p:ph type="body" sz="quarter" idx="3"/>
          </p:nvPr>
        </p:nvSpPr>
        <p:spPr>
          <a:xfrm>
            <a:off x="711200" y="4860925"/>
            <a:ext cx="5683250" cy="4605338"/>
          </a:xfrm>
          <a:prstGeom prst="rect">
            <a:avLst/>
          </a:prstGeom>
        </p:spPr>
        <p:txBody>
          <a:bodyPr vert="horz" lIns="99075" tIns="49538" rIns="99075" bIns="4953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9075" tIns="49538" rIns="99075" bIns="49538" rtlCol="0" anchor="b"/>
          <a:lstStyle>
            <a:lvl1pPr algn="l" fontAlgn="auto">
              <a:spcBef>
                <a:spcPts val="0"/>
              </a:spcBef>
              <a:spcAft>
                <a:spcPts val="0"/>
              </a:spcAft>
              <a:defRPr sz="13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4024313" y="9721850"/>
            <a:ext cx="3078162" cy="511175"/>
          </a:xfrm>
          <a:prstGeom prst="rect">
            <a:avLst/>
          </a:prstGeom>
        </p:spPr>
        <p:txBody>
          <a:bodyPr vert="horz" lIns="99075" tIns="49538" rIns="99075" bIns="49538" rtlCol="0" anchor="b"/>
          <a:lstStyle>
            <a:lvl1pPr algn="r" fontAlgn="auto">
              <a:spcBef>
                <a:spcPts val="0"/>
              </a:spcBef>
              <a:spcAft>
                <a:spcPts val="0"/>
              </a:spcAft>
              <a:defRPr sz="1300" smtClean="0">
                <a:latin typeface="+mn-lt"/>
                <a:cs typeface="+mn-cs"/>
              </a:defRPr>
            </a:lvl1pPr>
          </a:lstStyle>
          <a:p>
            <a:pPr>
              <a:defRPr/>
            </a:pPr>
            <a:fld id="{9A7A9D85-D568-46F4-9F09-2DE33166B366}"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t>Modified Image text ECINET</a:t>
            </a:r>
            <a:r>
              <a:rPr lang="en-IN" smtClean="0">
                <a:sym typeface="Wingdings" pitchFamily="2" charset="2"/>
              </a:rPr>
              <a:t> to </a:t>
            </a:r>
            <a:r>
              <a:rPr lang="en-IN" smtClean="0"/>
              <a:t>ERONET</a:t>
            </a: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6B3B32-F1BA-4340-B8F6-45DF542C524E}" type="slidenum">
              <a:rPr lang="en-IN" altLang="en-US"/>
              <a:pPr fontAlgn="base">
                <a:spcBef>
                  <a:spcPct val="0"/>
                </a:spcBef>
                <a:spcAft>
                  <a:spcPct val="0"/>
                </a:spcAft>
              </a:pPr>
              <a:t>23</a:t>
            </a:fld>
            <a:endParaRPr lang="en-I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t>Modified Image text ECINET</a:t>
            </a:r>
            <a:r>
              <a:rPr lang="en-IN" smtClean="0">
                <a:sym typeface="Wingdings" pitchFamily="2" charset="2"/>
              </a:rPr>
              <a:t> to </a:t>
            </a:r>
            <a:r>
              <a:rPr lang="en-IN" smtClean="0"/>
              <a:t>ERONET</a:t>
            </a:r>
          </a:p>
          <a:p>
            <a:pPr>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297D51-31A8-4FA0-9CF8-602E319FDA44}" type="slidenum">
              <a:rPr lang="en-IN" altLang="en-US"/>
              <a:pPr fontAlgn="base">
                <a:spcBef>
                  <a:spcPct val="0"/>
                </a:spcBef>
                <a:spcAft>
                  <a:spcPct val="0"/>
                </a:spcAft>
              </a:pPr>
              <a:t>44</a:t>
            </a:fld>
            <a:endParaRPr lang="en-I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Submission to ERO for approval or rejection to Submission to ERO for acceptance or rejection</a:t>
            </a:r>
          </a:p>
          <a:p>
            <a:pPr>
              <a:spcBef>
                <a:spcPct val="0"/>
              </a:spcBef>
            </a:pPr>
            <a:endParaRPr lang="en-IN"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30D857-02E2-41CE-B91B-707AB056E29E}" type="slidenum">
              <a:rPr lang="en-IN" altLang="en-US"/>
              <a:pPr fontAlgn="base">
                <a:spcBef>
                  <a:spcPct val="0"/>
                </a:spcBef>
                <a:spcAft>
                  <a:spcPct val="0"/>
                </a:spcAft>
              </a:pPr>
              <a:t>45</a:t>
            </a:fld>
            <a:endParaRPr lang="en-I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t>Modified Image text ECINET</a:t>
            </a:r>
            <a:r>
              <a:rPr lang="en-IN" smtClean="0">
                <a:sym typeface="Wingdings" pitchFamily="2" charset="2"/>
              </a:rPr>
              <a:t> to </a:t>
            </a:r>
            <a:r>
              <a:rPr lang="en-IN" smtClean="0"/>
              <a:t>ERONET</a:t>
            </a:r>
          </a:p>
          <a:p>
            <a:pPr>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BBD417-18BF-4FD7-A5D4-499B46E95D6C}" type="slidenum">
              <a:rPr lang="en-IN" altLang="en-US"/>
              <a:pPr fontAlgn="base">
                <a:spcBef>
                  <a:spcPct val="0"/>
                </a:spcBef>
                <a:spcAft>
                  <a:spcPct val="0"/>
                </a:spcAft>
              </a:pPr>
              <a:t>46</a:t>
            </a:fld>
            <a:endParaRPr lang="en-I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Submission to ERO for approval or rejection to Submission to ERO for acceptance or rejection</a:t>
            </a:r>
          </a:p>
          <a:p>
            <a:pPr>
              <a:spcBef>
                <a:spcPct val="0"/>
              </a:spcBef>
            </a:pPr>
            <a:endParaRPr lang="en-IN"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2FDDBE-BD28-44FC-B1DA-7E9B4A75F674}" type="slidenum">
              <a:rPr lang="en-IN" altLang="en-US"/>
              <a:pPr fontAlgn="base">
                <a:spcBef>
                  <a:spcPct val="0"/>
                </a:spcBef>
                <a:spcAft>
                  <a:spcPct val="0"/>
                </a:spcAft>
              </a:pPr>
              <a:t>47</a:t>
            </a:fld>
            <a:endParaRPr lang="en-I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t>Modified Image text ECINET</a:t>
            </a:r>
            <a:r>
              <a:rPr lang="en-IN" smtClean="0">
                <a:sym typeface="Wingdings" pitchFamily="2" charset="2"/>
              </a:rPr>
              <a:t> to </a:t>
            </a:r>
            <a:r>
              <a:rPr lang="en-IN" smtClean="0"/>
              <a:t>ERONET</a:t>
            </a:r>
          </a:p>
          <a:p>
            <a:pPr>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6C9803-FF9C-4776-BC80-6DD00A241D2A}" type="slidenum">
              <a:rPr lang="en-IN" altLang="en-US"/>
              <a:pPr fontAlgn="base">
                <a:spcBef>
                  <a:spcPct val="0"/>
                </a:spcBef>
                <a:spcAft>
                  <a:spcPct val="0"/>
                </a:spcAft>
              </a:pPr>
              <a:t>48</a:t>
            </a:fld>
            <a:endParaRPr lang="en-I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Submission to ERO for approval or rejection to Submission to ERO for acceptance or rejection</a:t>
            </a:r>
          </a:p>
          <a:p>
            <a:pPr>
              <a:spcBef>
                <a:spcPct val="0"/>
              </a:spcBef>
            </a:pPr>
            <a:endParaRPr lang="en-IN"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9467A8-1C44-4720-8D7F-5AFC07B38085}" type="slidenum">
              <a:rPr lang="en-IN" altLang="en-US"/>
              <a:pPr fontAlgn="base">
                <a:spcBef>
                  <a:spcPct val="0"/>
                </a:spcBef>
                <a:spcAft>
                  <a:spcPct val="0"/>
                </a:spcAft>
              </a:pPr>
              <a:t>49</a:t>
            </a:fld>
            <a:endParaRPr lang="en-I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t>Modified Image text ECINET</a:t>
            </a:r>
            <a:r>
              <a:rPr lang="en-IN" smtClean="0">
                <a:sym typeface="Wingdings" pitchFamily="2" charset="2"/>
              </a:rPr>
              <a:t> to </a:t>
            </a:r>
            <a:r>
              <a:rPr lang="en-IN" smtClean="0"/>
              <a:t>ERONET</a:t>
            </a:r>
          </a:p>
          <a:p>
            <a:pPr>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5F7199-1DF4-491B-9613-D42F23C06B59}" type="slidenum">
              <a:rPr lang="en-IN" altLang="en-US"/>
              <a:pPr fontAlgn="base">
                <a:spcBef>
                  <a:spcPct val="0"/>
                </a:spcBef>
                <a:spcAft>
                  <a:spcPct val="0"/>
                </a:spcAft>
              </a:pPr>
              <a:t>50</a:t>
            </a:fld>
            <a:endParaRPr lang="en-I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Submission to ERO for approval or rejection to Submission to ERO for acceptance or rejection</a:t>
            </a:r>
          </a:p>
          <a:p>
            <a:pPr>
              <a:spcBef>
                <a:spcPct val="0"/>
              </a:spcBef>
            </a:pPr>
            <a:endParaRPr lang="en-IN"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3BB59-459C-4810-BE30-2FD4F6E9B775}" type="slidenum">
              <a:rPr lang="en-IN" altLang="en-US"/>
              <a:pPr fontAlgn="base">
                <a:spcBef>
                  <a:spcPct val="0"/>
                </a:spcBef>
                <a:spcAft>
                  <a:spcPct val="0"/>
                </a:spcAft>
              </a:pPr>
              <a:t>51</a:t>
            </a:fld>
            <a:endParaRPr lang="en-I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t>Modified Image text ECINET</a:t>
            </a:r>
            <a:r>
              <a:rPr lang="en-IN" smtClean="0">
                <a:sym typeface="Wingdings" pitchFamily="2" charset="2"/>
              </a:rPr>
              <a:t> to </a:t>
            </a:r>
            <a:r>
              <a:rPr lang="en-IN" smtClean="0"/>
              <a:t>ERONET</a:t>
            </a:r>
          </a:p>
          <a:p>
            <a:pPr>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4C5A64-2526-4A37-B0F8-8E1B08DB2493}" type="slidenum">
              <a:rPr lang="en-IN" altLang="en-US"/>
              <a:pPr fontAlgn="base">
                <a:spcBef>
                  <a:spcPct val="0"/>
                </a:spcBef>
                <a:spcAft>
                  <a:spcPct val="0"/>
                </a:spcAft>
              </a:pPr>
              <a:t>52</a:t>
            </a:fld>
            <a:endParaRPr lang="en-I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Submission to ERO for approval or rejection to Submission to ERO for acceptance or rejection</a:t>
            </a:r>
          </a:p>
          <a:p>
            <a:pPr>
              <a:spcBef>
                <a:spcPct val="0"/>
              </a:spcBef>
            </a:pPr>
            <a:endParaRPr lang="en-IN"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8E8B7-19B2-455C-BE96-610F382E9358}" type="slidenum">
              <a:rPr lang="en-IN" altLang="en-US"/>
              <a:pPr fontAlgn="base">
                <a:spcBef>
                  <a:spcPct val="0"/>
                </a:spcBef>
                <a:spcAft>
                  <a:spcPct val="0"/>
                </a:spcAft>
              </a:pPr>
              <a:t>53</a:t>
            </a:fld>
            <a:endParaRPr lang="en-I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altLang="en-US" smtClean="0"/>
              <a:t>Modified Approve Forms to</a:t>
            </a:r>
            <a:r>
              <a:rPr lang="en-IN" altLang="en-US" smtClean="0">
                <a:sym typeface="Wingdings" pitchFamily="2" charset="2"/>
              </a:rPr>
              <a:t> Accept Forms</a:t>
            </a:r>
            <a:endParaRPr lang="en-IN" alt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14785F-9FB7-4AC8-8BA3-A07C42282283}" type="slidenum">
              <a:rPr lang="en-IN" altLang="en-US"/>
              <a:pPr fontAlgn="base">
                <a:spcBef>
                  <a:spcPct val="0"/>
                </a:spcBef>
                <a:spcAft>
                  <a:spcPct val="0"/>
                </a:spcAft>
              </a:pPr>
              <a:t>30</a:t>
            </a:fld>
            <a:endParaRPr lang="en-I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t>Modified Image text ECINET</a:t>
            </a:r>
            <a:r>
              <a:rPr lang="en-IN" smtClean="0">
                <a:sym typeface="Wingdings" pitchFamily="2" charset="2"/>
              </a:rPr>
              <a:t> to </a:t>
            </a:r>
            <a:r>
              <a:rPr lang="en-IN" smtClean="0"/>
              <a:t>ERONET</a:t>
            </a:r>
          </a:p>
          <a:p>
            <a:pPr>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4DF21B-FF7D-488E-B574-4E5BFE5D8FAE}" type="slidenum">
              <a:rPr lang="en-IN" altLang="en-US"/>
              <a:pPr fontAlgn="base">
                <a:spcBef>
                  <a:spcPct val="0"/>
                </a:spcBef>
                <a:spcAft>
                  <a:spcPct val="0"/>
                </a:spcAft>
              </a:pPr>
              <a:t>54</a:t>
            </a:fld>
            <a:endParaRPr lang="en-I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Submission to ERO for approval or rejection to Submission to ERO for acceptance or rejection</a:t>
            </a:r>
          </a:p>
          <a:p>
            <a:pPr>
              <a:spcBef>
                <a:spcPct val="0"/>
              </a:spcBef>
            </a:pPr>
            <a:endParaRPr lang="en-IN"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B88A48-E355-409E-B9B1-F3C32850CB34}" type="slidenum">
              <a:rPr lang="en-IN" altLang="en-US"/>
              <a:pPr fontAlgn="base">
                <a:spcBef>
                  <a:spcPct val="0"/>
                </a:spcBef>
                <a:spcAft>
                  <a:spcPct val="0"/>
                </a:spcAft>
              </a:pPr>
              <a:t>55</a:t>
            </a:fld>
            <a:endParaRPr lang="en-I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Enter claims and objections</a:t>
            </a:r>
            <a:r>
              <a:rPr lang="en-IN" smtClean="0">
                <a:sym typeface="Wingdings" pitchFamily="2" charset="2"/>
              </a:rPr>
              <a:t> to </a:t>
            </a:r>
            <a:r>
              <a:rPr lang="en-IN" smtClean="0">
                <a:latin typeface="Arial" charset="0"/>
                <a:cs typeface="Arial" charset="0"/>
              </a:rPr>
              <a:t>Enter Claims/Objections</a:t>
            </a:r>
          </a:p>
          <a:p>
            <a:pPr>
              <a:spcBef>
                <a:spcPct val="0"/>
              </a:spcBef>
            </a:pPr>
            <a:endParaRPr lang="en-IN"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5880A7-092D-4DE0-9EBB-E236F44DC2C4}" type="slidenum">
              <a:rPr lang="en-IN" altLang="en-US"/>
              <a:pPr fontAlgn="base">
                <a:spcBef>
                  <a:spcPct val="0"/>
                </a:spcBef>
                <a:spcAft>
                  <a:spcPct val="0"/>
                </a:spcAft>
              </a:pPr>
              <a:t>61</a:t>
            </a:fld>
            <a:endParaRPr lang="en-I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Enter claims and objections</a:t>
            </a:r>
            <a:r>
              <a:rPr lang="en-IN" smtClean="0">
                <a:sym typeface="Wingdings" pitchFamily="2" charset="2"/>
              </a:rPr>
              <a:t> to </a:t>
            </a:r>
            <a:r>
              <a:rPr lang="en-IN" smtClean="0">
                <a:latin typeface="Arial" charset="0"/>
                <a:cs typeface="Arial" charset="0"/>
              </a:rPr>
              <a:t>Enter Claims/Objections</a:t>
            </a:r>
          </a:p>
          <a:p>
            <a:pPr>
              <a:spcBef>
                <a:spcPct val="0"/>
              </a:spcBef>
            </a:pPr>
            <a:endParaRPr lang="en-IN"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06A5D3-6ABD-419F-A3CB-F01D26959C38}" type="slidenum">
              <a:rPr lang="en-IN" altLang="en-US"/>
              <a:pPr fontAlgn="base">
                <a:spcBef>
                  <a:spcPct val="0"/>
                </a:spcBef>
                <a:spcAft>
                  <a:spcPct val="0"/>
                </a:spcAft>
              </a:pPr>
              <a:t>63</a:t>
            </a:fld>
            <a:endParaRPr lang="en-I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Enter claims and objections</a:t>
            </a:r>
            <a:r>
              <a:rPr lang="en-IN" smtClean="0">
                <a:sym typeface="Wingdings" pitchFamily="2" charset="2"/>
              </a:rPr>
              <a:t> to </a:t>
            </a:r>
            <a:r>
              <a:rPr lang="en-IN" smtClean="0">
                <a:latin typeface="Arial" charset="0"/>
                <a:cs typeface="Arial" charset="0"/>
              </a:rPr>
              <a:t>Enter Claims/Objections</a:t>
            </a:r>
          </a:p>
          <a:p>
            <a:pPr>
              <a:spcBef>
                <a:spcPct val="0"/>
              </a:spcBef>
            </a:pPr>
            <a:endParaRPr lang="en-IN"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370474-50BA-4C71-8673-98E7F11CADD0}" type="slidenum">
              <a:rPr lang="en-IN" altLang="en-US"/>
              <a:pPr fontAlgn="base">
                <a:spcBef>
                  <a:spcPct val="0"/>
                </a:spcBef>
                <a:spcAft>
                  <a:spcPct val="0"/>
                </a:spcAft>
              </a:pPr>
              <a:t>65</a:t>
            </a:fld>
            <a:endParaRPr lang="en-I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Enter claims and objections</a:t>
            </a:r>
            <a:r>
              <a:rPr lang="en-IN" smtClean="0">
                <a:sym typeface="Wingdings" pitchFamily="2" charset="2"/>
              </a:rPr>
              <a:t> to </a:t>
            </a:r>
            <a:r>
              <a:rPr lang="en-IN" smtClean="0">
                <a:latin typeface="Arial" charset="0"/>
                <a:cs typeface="Arial" charset="0"/>
              </a:rPr>
              <a:t>Enter Claims/Objections</a:t>
            </a:r>
          </a:p>
          <a:p>
            <a:pPr>
              <a:spcBef>
                <a:spcPct val="0"/>
              </a:spcBef>
            </a:pPr>
            <a:endParaRPr lang="en-IN"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0A39C9-D539-42D8-B9A9-8313FEED24F2}" type="slidenum">
              <a:rPr lang="en-IN" altLang="en-US"/>
              <a:pPr fontAlgn="base">
                <a:spcBef>
                  <a:spcPct val="0"/>
                </a:spcBef>
                <a:spcAft>
                  <a:spcPct val="0"/>
                </a:spcAft>
              </a:pPr>
              <a:t>67</a:t>
            </a:fld>
            <a:endParaRPr lang="en-I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Enter claims and objections</a:t>
            </a:r>
            <a:r>
              <a:rPr lang="en-IN" smtClean="0">
                <a:sym typeface="Wingdings" pitchFamily="2" charset="2"/>
              </a:rPr>
              <a:t> to </a:t>
            </a:r>
            <a:r>
              <a:rPr lang="en-IN" smtClean="0">
                <a:latin typeface="Arial" charset="0"/>
                <a:cs typeface="Arial" charset="0"/>
              </a:rPr>
              <a:t>Enter Claims/Objections</a:t>
            </a:r>
          </a:p>
          <a:p>
            <a:pPr>
              <a:spcBef>
                <a:spcPct val="0"/>
              </a:spcBef>
            </a:pPr>
            <a:endParaRPr lang="en-IN"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802587-6FB1-4D35-99CF-93C94D1CB25C}" type="slidenum">
              <a:rPr lang="en-IN" altLang="en-US"/>
              <a:pPr fontAlgn="base">
                <a:spcBef>
                  <a:spcPct val="0"/>
                </a:spcBef>
                <a:spcAft>
                  <a:spcPct val="0"/>
                </a:spcAft>
              </a:pPr>
              <a:t>69</a:t>
            </a:fld>
            <a:endParaRPr lang="en-I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Enter claims and objections</a:t>
            </a:r>
            <a:r>
              <a:rPr lang="en-IN" smtClean="0">
                <a:sym typeface="Wingdings" pitchFamily="2" charset="2"/>
              </a:rPr>
              <a:t> to </a:t>
            </a:r>
            <a:r>
              <a:rPr lang="en-IN" smtClean="0">
                <a:latin typeface="Arial" charset="0"/>
                <a:cs typeface="Arial" charset="0"/>
              </a:rPr>
              <a:t>Enter Claims/Objections</a:t>
            </a:r>
          </a:p>
          <a:p>
            <a:pPr>
              <a:spcBef>
                <a:spcPct val="0"/>
              </a:spcBef>
            </a:pPr>
            <a:endParaRPr lang="en-IN"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369437-CA9F-4D9F-B5D0-E052C5AD294F}" type="slidenum">
              <a:rPr lang="en-IN" altLang="en-US"/>
              <a:pPr fontAlgn="base">
                <a:spcBef>
                  <a:spcPct val="0"/>
                </a:spcBef>
                <a:spcAft>
                  <a:spcPct val="0"/>
                </a:spcAft>
              </a:pPr>
              <a:t>71</a:t>
            </a:fld>
            <a:endParaRPr lang="en-I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Enter claims and objections</a:t>
            </a:r>
            <a:r>
              <a:rPr lang="en-IN" smtClean="0">
                <a:sym typeface="Wingdings" pitchFamily="2" charset="2"/>
              </a:rPr>
              <a:t> to </a:t>
            </a:r>
            <a:r>
              <a:rPr lang="en-IN" smtClean="0">
                <a:latin typeface="Arial" charset="0"/>
                <a:cs typeface="Arial" charset="0"/>
              </a:rPr>
              <a:t>Enter Claims/Objections</a:t>
            </a:r>
          </a:p>
          <a:p>
            <a:pPr>
              <a:spcBef>
                <a:spcPct val="0"/>
              </a:spcBef>
            </a:pPr>
            <a:endParaRPr lang="en-IN"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460B5-6424-4253-A772-53AF98DFFAEC}" type="slidenum">
              <a:rPr lang="en-IN" altLang="en-US"/>
              <a:pPr fontAlgn="base">
                <a:spcBef>
                  <a:spcPct val="0"/>
                </a:spcBef>
                <a:spcAft>
                  <a:spcPct val="0"/>
                </a:spcAft>
              </a:pPr>
              <a:t>73</a:t>
            </a:fld>
            <a:endParaRPr lang="en-I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altLang="en-US" smtClean="0"/>
              <a:t>Modified Approve Forms to</a:t>
            </a:r>
            <a:r>
              <a:rPr lang="en-IN" altLang="en-US" smtClean="0">
                <a:sym typeface="Wingdings" pitchFamily="2" charset="2"/>
              </a:rPr>
              <a:t> Accept Forms</a:t>
            </a:r>
            <a:endParaRPr lang="en-IN" alt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136BC8-6CA2-4E7C-A5F3-25E50293C1D7}" type="slidenum">
              <a:rPr lang="en-IN" altLang="en-US"/>
              <a:pPr fontAlgn="base">
                <a:spcBef>
                  <a:spcPct val="0"/>
                </a:spcBef>
                <a:spcAft>
                  <a:spcPct val="0"/>
                </a:spcAft>
              </a:pPr>
              <a:t>32</a:t>
            </a:fld>
            <a:endParaRPr lang="en-I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altLang="en-US" smtClean="0"/>
              <a:t>Modified Approve Forms to</a:t>
            </a:r>
            <a:r>
              <a:rPr lang="en-IN" altLang="en-US" smtClean="0">
                <a:sym typeface="Wingdings" pitchFamily="2" charset="2"/>
              </a:rPr>
              <a:t> Accept Forms</a:t>
            </a:r>
            <a:endParaRPr lang="en-IN" alt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73ACB0-3E7F-4C5D-B478-FC1DC9F9CA7E}" type="slidenum">
              <a:rPr lang="en-IN" altLang="en-US"/>
              <a:pPr fontAlgn="base">
                <a:spcBef>
                  <a:spcPct val="0"/>
                </a:spcBef>
                <a:spcAft>
                  <a:spcPct val="0"/>
                </a:spcAft>
              </a:pPr>
              <a:t>34</a:t>
            </a:fld>
            <a:endParaRPr lang="en-I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altLang="en-US" smtClean="0"/>
              <a:t>Modified Approve Forms to</a:t>
            </a:r>
            <a:r>
              <a:rPr lang="en-IN" altLang="en-US" smtClean="0">
                <a:sym typeface="Wingdings" pitchFamily="2" charset="2"/>
              </a:rPr>
              <a:t> Accept Forms</a:t>
            </a:r>
            <a:endParaRPr lang="en-IN" alt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32672-75FE-494B-9292-4AD2F1741ED8}" type="slidenum">
              <a:rPr lang="en-IN" altLang="en-US"/>
              <a:pPr fontAlgn="base">
                <a:spcBef>
                  <a:spcPct val="0"/>
                </a:spcBef>
                <a:spcAft>
                  <a:spcPct val="0"/>
                </a:spcAft>
              </a:pPr>
              <a:t>36</a:t>
            </a:fld>
            <a:endParaRPr lang="en-I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altLang="en-US" smtClean="0"/>
              <a:t>Modified Approve Forms to</a:t>
            </a:r>
            <a:r>
              <a:rPr lang="en-IN" altLang="en-US" smtClean="0">
                <a:sym typeface="Wingdings" pitchFamily="2" charset="2"/>
              </a:rPr>
              <a:t> Accept Forms</a:t>
            </a:r>
            <a:endParaRPr lang="en-IN" alt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2BA85D-8C65-402F-809D-B75B1355C16B}" type="slidenum">
              <a:rPr lang="en-IN" altLang="en-US"/>
              <a:pPr fontAlgn="base">
                <a:spcBef>
                  <a:spcPct val="0"/>
                </a:spcBef>
                <a:spcAft>
                  <a:spcPct val="0"/>
                </a:spcAft>
              </a:pPr>
              <a:t>38</a:t>
            </a:fld>
            <a:endParaRPr lang="en-I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altLang="en-US" smtClean="0"/>
              <a:t>Modified Approve Forms to</a:t>
            </a:r>
            <a:r>
              <a:rPr lang="en-IN" altLang="en-US" smtClean="0">
                <a:sym typeface="Wingdings" pitchFamily="2" charset="2"/>
              </a:rPr>
              <a:t> Accept Forms</a:t>
            </a:r>
            <a:endParaRPr lang="en-IN" alt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30CFEC-C52B-486C-A051-77796BF70187}" type="slidenum">
              <a:rPr lang="en-IN" altLang="en-US"/>
              <a:pPr fontAlgn="base">
                <a:spcBef>
                  <a:spcPct val="0"/>
                </a:spcBef>
                <a:spcAft>
                  <a:spcPct val="0"/>
                </a:spcAft>
              </a:pPr>
              <a:t>40</a:t>
            </a:fld>
            <a:endParaRPr lang="en-I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altLang="en-US" smtClean="0"/>
              <a:t>Modified Approve Forms to</a:t>
            </a:r>
            <a:r>
              <a:rPr lang="en-IN" altLang="en-US" smtClean="0">
                <a:sym typeface="Wingdings" pitchFamily="2" charset="2"/>
              </a:rPr>
              <a:t> Accept Forms</a:t>
            </a:r>
            <a:endParaRPr lang="en-IN" alt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10E3AA-C7D0-425F-A97B-7BEF9ACC3977}" type="slidenum">
              <a:rPr lang="en-IN" altLang="en-US"/>
              <a:pPr fontAlgn="base">
                <a:spcBef>
                  <a:spcPct val="0"/>
                </a:spcBef>
                <a:spcAft>
                  <a:spcPct val="0"/>
                </a:spcAft>
              </a:pPr>
              <a:t>42</a:t>
            </a:fld>
            <a:endParaRPr lang="en-I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N" smtClean="0">
                <a:latin typeface="Arial" charset="0"/>
                <a:cs typeface="Arial" charset="0"/>
              </a:rPr>
              <a:t>Modified Submission to ERO for approval or rejection to Submission to ERO for acceptance or rejection</a:t>
            </a:r>
          </a:p>
          <a:p>
            <a:pPr>
              <a:spcBef>
                <a:spcPct val="0"/>
              </a:spcBef>
            </a:pPr>
            <a:endParaRPr lang="en-IN"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813E4A-A301-4545-94A3-1EA9DAEC02EC}" type="slidenum">
              <a:rPr lang="en-IN" altLang="en-US"/>
              <a:pPr fontAlgn="base">
                <a:spcBef>
                  <a:spcPct val="0"/>
                </a:spcBef>
                <a:spcAft>
                  <a:spcPct val="0"/>
                </a:spcAft>
              </a:pPr>
              <a:t>43</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25860D-D184-4377-BA81-B10A9F809F9D}" type="datetimeFigureOut">
              <a:rPr lang="en-US"/>
              <a:pPr>
                <a:defRPr/>
              </a:pPr>
              <a:t>17-Mar-17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CB85D6-A970-4220-9081-A42D503584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41DBBA-B225-4424-B7BE-C4C9C3F930EB}" type="datetimeFigureOut">
              <a:rPr lang="en-US"/>
              <a:pPr>
                <a:defRPr/>
              </a:pPr>
              <a:t>17-Mar-17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BBCFB-A04C-4190-A12C-F703F5C021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E69A93-0ADD-4598-9A93-99EC7A996647}" type="datetimeFigureOut">
              <a:rPr lang="en-US"/>
              <a:pPr>
                <a:defRPr/>
              </a:pPr>
              <a:t>17-Mar-17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E36E3A-9985-4601-AF73-58B955AB6A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0EBF88-0C41-436F-9738-FF20E0E161F2}" type="datetimeFigureOut">
              <a:rPr lang="en-US"/>
              <a:pPr>
                <a:defRPr/>
              </a:pPr>
              <a:t>17-Mar-17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1C7BD5-4759-48F1-B44B-9101E8C003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BC5F63-C26F-4E39-95E6-79B0D60B5A67}" type="datetimeFigureOut">
              <a:rPr lang="en-US"/>
              <a:pPr>
                <a:defRPr/>
              </a:pPr>
              <a:t>17-Mar-17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4756AF-D519-4E19-99A4-2C73F74273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3101D4-5B3C-4A2B-B66B-561F526BEC76}" type="datetimeFigureOut">
              <a:rPr lang="en-US"/>
              <a:pPr>
                <a:defRPr/>
              </a:pPr>
              <a:t>17-Mar-17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7CA539-BB96-4CF3-B67B-25B82499BF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56EBF7-BCA8-4BAE-8777-125519A53602}" type="datetimeFigureOut">
              <a:rPr lang="en-US"/>
              <a:pPr>
                <a:defRPr/>
              </a:pPr>
              <a:t>17-Mar-17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4005C9-D820-4014-B1E4-9925940A51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47DCE8-0E47-4848-96EC-18DBF61DBC2D}" type="datetimeFigureOut">
              <a:rPr lang="en-US"/>
              <a:pPr>
                <a:defRPr/>
              </a:pPr>
              <a:t>17-Mar-17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654F59-BE8E-44F0-93F8-7BFCEB6C2B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311847-D94A-42B2-BD9F-D7F027CA2DC3}" type="datetimeFigureOut">
              <a:rPr lang="en-US"/>
              <a:pPr>
                <a:defRPr/>
              </a:pPr>
              <a:t>17-Mar-17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99D29B-DF68-4135-A1EC-10CE213DFD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EC8F2B-6578-4E2D-BFE7-F17C795F437A}" type="datetimeFigureOut">
              <a:rPr lang="en-US"/>
              <a:pPr>
                <a:defRPr/>
              </a:pPr>
              <a:t>17-Mar-17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70490D-F132-4015-8B2C-A56938BA85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4FF3D5-EE30-4E08-B089-57A61B461F3B}" type="datetimeFigureOut">
              <a:rPr lang="en-US"/>
              <a:pPr>
                <a:defRPr/>
              </a:pPr>
              <a:t>17-Mar-17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788B65-A667-4A68-B6D0-F1FB225E24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F244062-1C2C-486F-A8D0-7C109E001E12}" type="datetimeFigureOut">
              <a:rPr lang="en-US"/>
              <a:pPr>
                <a:defRPr/>
              </a:pPr>
              <a:t>17-Mar-17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9142F79-CF63-46E4-BC75-09D8E3CCD9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smtClean="0"/>
              <a:t>ERONet</a:t>
            </a:r>
            <a:endParaRPr lang="en-IN" smtClean="0"/>
          </a:p>
        </p:txBody>
      </p:sp>
      <p:sp>
        <p:nvSpPr>
          <p:cNvPr id="2051" name="Subtitle 2"/>
          <p:cNvSpPr>
            <a:spLocks noGrp="1"/>
          </p:cNvSpPr>
          <p:nvPr>
            <p:ph type="subTitle" idx="1"/>
          </p:nvPr>
        </p:nvSpPr>
        <p:spPr/>
        <p:txBody>
          <a:bodyPr/>
          <a:lstStyle/>
          <a:p>
            <a:endParaRPr lang="en-US" smtClean="0"/>
          </a:p>
          <a:p>
            <a:r>
              <a:rPr lang="en-US" smtClean="0"/>
              <a:t>March 10, 2017</a:t>
            </a:r>
            <a:endParaRPr lang="en-IN"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t>The ERO-NET - Alerts</a:t>
            </a:r>
            <a:endParaRPr lang="en-IN" smtClean="0"/>
          </a:p>
        </p:txBody>
      </p:sp>
      <p:sp>
        <p:nvSpPr>
          <p:cNvPr id="11267" name="Content Placeholder 2"/>
          <p:cNvSpPr>
            <a:spLocks noGrp="1"/>
          </p:cNvSpPr>
          <p:nvPr>
            <p:ph idx="1"/>
          </p:nvPr>
        </p:nvSpPr>
        <p:spPr>
          <a:xfrm>
            <a:off x="609600" y="1600200"/>
            <a:ext cx="10972800" cy="5141913"/>
          </a:xfrm>
        </p:spPr>
        <p:txBody>
          <a:bodyPr/>
          <a:lstStyle/>
          <a:p>
            <a:pPr algn="just"/>
            <a:r>
              <a:rPr lang="en-IN" smtClean="0"/>
              <a:t>SMS/ Mobile App./ email alerts in the system, indicates to BLO, AERO, ERO, DEO etc about arrival or completion of the activities on their part, reducing pendency</a:t>
            </a:r>
          </a:p>
          <a:p>
            <a:pPr algn="just"/>
            <a:r>
              <a:rPr lang="en-IN" smtClean="0"/>
              <a:t>SMS (email) to other EROs for suitable actions based on Part IV info in forms 6</a:t>
            </a:r>
          </a:p>
          <a:p>
            <a:pPr algn="just"/>
            <a:r>
              <a:rPr lang="en-IN" smtClean="0"/>
              <a:t>SMS SMS/ Mobile App./ email alerts to citizens about the </a:t>
            </a:r>
          </a:p>
          <a:p>
            <a:pPr lvl="1" algn="just">
              <a:buFont typeface="Arial" charset="0"/>
              <a:buChar char="–"/>
            </a:pPr>
            <a:r>
              <a:rPr lang="en-IN" smtClean="0"/>
              <a:t>Status of processing of their forms</a:t>
            </a:r>
          </a:p>
          <a:p>
            <a:pPr lvl="1" algn="just">
              <a:buFont typeface="Arial" charset="0"/>
              <a:buChar char="–"/>
            </a:pPr>
            <a:r>
              <a:rPr lang="en-IN" smtClean="0"/>
              <a:t>scheduled hearing.</a:t>
            </a:r>
          </a:p>
          <a:p>
            <a:pPr lvl="1" algn="just">
              <a:buFont typeface="Arial" charset="0"/>
              <a:buChar char="–"/>
            </a:pPr>
            <a:r>
              <a:rPr lang="en-IN" smtClean="0"/>
              <a:t>Outcome : Rejection with Reason, approval etc.</a:t>
            </a:r>
          </a:p>
          <a:p>
            <a:pPr lvl="1" algn="just">
              <a:buFont typeface="Arial" charset="0"/>
              <a:buChar char="–"/>
            </a:pPr>
            <a:r>
              <a:rPr lang="en-IN" smtClean="0"/>
              <a:t>EPIC No. and Card printing status</a:t>
            </a:r>
          </a:p>
          <a:p>
            <a:endParaRPr lang="en-IN"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smtClean="0"/>
              <a:t>The ERO-NET – Electoral Services</a:t>
            </a:r>
            <a:endParaRPr lang="en-IN" smtClean="0"/>
          </a:p>
        </p:txBody>
      </p:sp>
      <p:sp>
        <p:nvSpPr>
          <p:cNvPr id="12291" name="Content Placeholder 2"/>
          <p:cNvSpPr>
            <a:spLocks noGrp="1"/>
          </p:cNvSpPr>
          <p:nvPr>
            <p:ph idx="1"/>
          </p:nvPr>
        </p:nvSpPr>
        <p:spPr>
          <a:xfrm>
            <a:off x="609600" y="1600200"/>
            <a:ext cx="11247438" cy="4525963"/>
          </a:xfrm>
        </p:spPr>
        <p:txBody>
          <a:bodyPr/>
          <a:lstStyle/>
          <a:p>
            <a:endParaRPr lang="en-US" smtClean="0"/>
          </a:p>
          <a:p>
            <a:r>
              <a:rPr lang="en-US" smtClean="0"/>
              <a:t>Web Portal (NVSP), </a:t>
            </a:r>
            <a:endParaRPr lang="en-IN" smtClean="0"/>
          </a:p>
          <a:p>
            <a:r>
              <a:rPr lang="en-US" smtClean="0"/>
              <a:t>Mobile App (Android, iOS, Windows), </a:t>
            </a:r>
            <a:endParaRPr lang="en-IN" smtClean="0"/>
          </a:p>
          <a:p>
            <a:r>
              <a:rPr lang="en-US" smtClean="0"/>
              <a:t>SMS gateway,</a:t>
            </a:r>
            <a:endParaRPr lang="en-IN" smtClean="0"/>
          </a:p>
          <a:p>
            <a:r>
              <a:rPr lang="en-US" smtClean="0"/>
              <a:t>E-mail.</a:t>
            </a:r>
          </a:p>
          <a:p>
            <a:r>
              <a:rPr lang="en-US" smtClean="0"/>
              <a:t>Notices generation to be delivered by BLO/ post</a:t>
            </a:r>
            <a:endParaRPr lang="en-IN" smtClean="0"/>
          </a:p>
          <a:p>
            <a:pPr>
              <a:buFont typeface="Arial" charset="0"/>
              <a:buNone/>
            </a:pPr>
            <a:endParaRPr lang="en-IN"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smtClean="0"/>
              <a:t>The ERO-NET – Citizen services</a:t>
            </a:r>
            <a:endParaRPr lang="en-IN" smtClean="0"/>
          </a:p>
        </p:txBody>
      </p:sp>
      <p:sp>
        <p:nvSpPr>
          <p:cNvPr id="3" name="Content Placeholder 2"/>
          <p:cNvSpPr>
            <a:spLocks noGrp="1"/>
          </p:cNvSpPr>
          <p:nvPr>
            <p:ph idx="1"/>
          </p:nvPr>
        </p:nvSpPr>
        <p:spPr>
          <a:xfrm>
            <a:off x="609600" y="1268413"/>
            <a:ext cx="10972800" cy="5400675"/>
          </a:xfrm>
        </p:spPr>
        <p:txBody>
          <a:bodyPr rtlCol="0">
            <a:normAutofit fontScale="92500" lnSpcReduction="20000"/>
          </a:bodyPr>
          <a:lstStyle/>
          <a:p>
            <a:pPr fontAlgn="auto">
              <a:spcAft>
                <a:spcPts val="0"/>
              </a:spcAft>
              <a:buFont typeface="Arial" pitchFamily="34" charset="0"/>
              <a:buChar char="•"/>
              <a:defRPr/>
            </a:pPr>
            <a:r>
              <a:rPr lang="en-US" dirty="0"/>
              <a:t>Name search, part &amp; Serial No.</a:t>
            </a:r>
            <a:endParaRPr lang="en-IN" dirty="0"/>
          </a:p>
          <a:p>
            <a:pPr fontAlgn="auto">
              <a:spcAft>
                <a:spcPts val="0"/>
              </a:spcAft>
              <a:buFont typeface="Arial" pitchFamily="34" charset="0"/>
              <a:buChar char="•"/>
              <a:defRPr/>
            </a:pPr>
            <a:r>
              <a:rPr lang="en-US" dirty="0" smtClean="0"/>
              <a:t>Online Submit  </a:t>
            </a:r>
            <a:r>
              <a:rPr lang="en-US" dirty="0"/>
              <a:t>form 6, 6A, 7, 8, &amp; 8A with supporting documents.</a:t>
            </a:r>
            <a:endParaRPr lang="en-IN" dirty="0"/>
          </a:p>
          <a:p>
            <a:pPr fontAlgn="auto">
              <a:spcAft>
                <a:spcPts val="0"/>
              </a:spcAft>
              <a:buFont typeface="Arial" pitchFamily="34" charset="0"/>
              <a:buChar char="•"/>
              <a:defRPr/>
            </a:pPr>
            <a:r>
              <a:rPr lang="en-US" dirty="0"/>
              <a:t>Tracking the status of filled application including auto alerts.</a:t>
            </a:r>
            <a:endParaRPr lang="en-IN" dirty="0"/>
          </a:p>
          <a:p>
            <a:pPr fontAlgn="auto">
              <a:spcAft>
                <a:spcPts val="0"/>
              </a:spcAft>
              <a:buFont typeface="Arial" pitchFamily="34" charset="0"/>
              <a:buChar char="•"/>
              <a:defRPr/>
            </a:pPr>
            <a:r>
              <a:rPr lang="en-US" dirty="0"/>
              <a:t>Details of Polling Station (PS),</a:t>
            </a:r>
            <a:endParaRPr lang="en-IN" dirty="0"/>
          </a:p>
          <a:p>
            <a:pPr fontAlgn="auto">
              <a:spcAft>
                <a:spcPts val="0"/>
              </a:spcAft>
              <a:buFont typeface="Arial" pitchFamily="34" charset="0"/>
              <a:buChar char="•"/>
              <a:defRPr/>
            </a:pPr>
            <a:r>
              <a:rPr lang="en-US" dirty="0"/>
              <a:t>Details of Assured Minimum Facilities (AMF)</a:t>
            </a:r>
            <a:endParaRPr lang="en-IN" dirty="0"/>
          </a:p>
          <a:p>
            <a:pPr fontAlgn="auto">
              <a:spcAft>
                <a:spcPts val="0"/>
              </a:spcAft>
              <a:buFont typeface="Arial" pitchFamily="34" charset="0"/>
              <a:buChar char="•"/>
              <a:defRPr/>
            </a:pPr>
            <a:r>
              <a:rPr lang="en-US" dirty="0"/>
              <a:t>How to reach your PS using GPS, Google Earth, Google Maps and Key Map.</a:t>
            </a:r>
            <a:endParaRPr lang="en-IN" dirty="0"/>
          </a:p>
          <a:p>
            <a:pPr fontAlgn="auto">
              <a:spcAft>
                <a:spcPts val="0"/>
              </a:spcAft>
              <a:buFont typeface="Arial" pitchFamily="34" charset="0"/>
              <a:buChar char="•"/>
              <a:defRPr/>
            </a:pPr>
            <a:r>
              <a:rPr lang="en-US" dirty="0"/>
              <a:t>Know your Electoral Officers- BLO, Supervisors, Election Officer/ </a:t>
            </a:r>
            <a:r>
              <a:rPr lang="en-US" dirty="0" err="1"/>
              <a:t>Nayab</a:t>
            </a:r>
            <a:r>
              <a:rPr lang="en-US" dirty="0"/>
              <a:t> </a:t>
            </a:r>
            <a:r>
              <a:rPr lang="en-US" dirty="0" err="1"/>
              <a:t>Tahsildar</a:t>
            </a:r>
            <a:r>
              <a:rPr lang="en-US" dirty="0"/>
              <a:t>, AERO/ ERO, DEO &amp; CEO.</a:t>
            </a:r>
            <a:endParaRPr lang="en-IN" dirty="0"/>
          </a:p>
          <a:p>
            <a:pPr fontAlgn="auto">
              <a:spcAft>
                <a:spcPts val="0"/>
              </a:spcAft>
              <a:buFont typeface="Arial" pitchFamily="34" charset="0"/>
              <a:buChar char="•"/>
              <a:defRPr/>
            </a:pPr>
            <a:r>
              <a:rPr lang="en-US" dirty="0"/>
              <a:t>Step by step guide on enrolment &amp; FAQs, Information on legal provisions relating to enrolment.</a:t>
            </a:r>
            <a:endParaRPr lang="en-IN" dirty="0"/>
          </a:p>
          <a:p>
            <a:pPr fontAlgn="auto">
              <a:spcAft>
                <a:spcPts val="0"/>
              </a:spcAft>
              <a:buFont typeface="Arial" pitchFamily="34" charset="0"/>
              <a:buChar char="•"/>
              <a:defRPr/>
            </a:pPr>
            <a:r>
              <a:rPr lang="en-US" dirty="0"/>
              <a:t>Voluntarily furnishing information to ensure health of ER such as contact details, linking family members, un enrolled family members’ details, members going to become eligible for voter ID card (attains age of 18 years) in next summary revision, details of shifting/ absent/ dead of any elector etc.</a:t>
            </a:r>
            <a:endParaRPr lang="en-IN" dirty="0"/>
          </a:p>
          <a:p>
            <a:pPr fontAlgn="auto">
              <a:spcAft>
                <a:spcPts val="0"/>
              </a:spcAft>
              <a:buFont typeface="Arial" pitchFamily="34" charset="0"/>
              <a:buChar char="•"/>
              <a:defRPr/>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74638"/>
            <a:ext cx="10972800" cy="633412"/>
          </a:xfrm>
        </p:spPr>
        <p:txBody>
          <a:bodyPr/>
          <a:lstStyle/>
          <a:p>
            <a:r>
              <a:rPr lang="en-US" sz="3600" b="1" smtClean="0"/>
              <a:t>Training and Feedback from States/UTs</a:t>
            </a:r>
            <a:endParaRPr lang="en-IN" sz="3600" smtClean="0"/>
          </a:p>
        </p:txBody>
      </p:sp>
      <p:sp>
        <p:nvSpPr>
          <p:cNvPr id="14339" name="Content Placeholder 2"/>
          <p:cNvSpPr>
            <a:spLocks noGrp="1"/>
          </p:cNvSpPr>
          <p:nvPr>
            <p:ph idx="1"/>
          </p:nvPr>
        </p:nvSpPr>
        <p:spPr>
          <a:xfrm>
            <a:off x="609600" y="1052513"/>
            <a:ext cx="11342688" cy="5545137"/>
          </a:xfrm>
        </p:spPr>
        <p:txBody>
          <a:bodyPr/>
          <a:lstStyle/>
          <a:p>
            <a:r>
              <a:rPr lang="en-US" smtClean="0"/>
              <a:t>772 officials from all 36 States/UTs were trained from Oct 2016 till Dec 2016</a:t>
            </a:r>
          </a:p>
          <a:p>
            <a:r>
              <a:rPr lang="en-US" smtClean="0"/>
              <a:t>Documentation prepared</a:t>
            </a:r>
          </a:p>
          <a:p>
            <a:pPr lvl="1">
              <a:buFont typeface="Arial" charset="0"/>
              <a:buChar char="–"/>
            </a:pPr>
            <a:r>
              <a:rPr lang="en-US" smtClean="0"/>
              <a:t>ERO Handbook</a:t>
            </a:r>
          </a:p>
          <a:p>
            <a:pPr lvl="1">
              <a:buFont typeface="Arial" charset="0"/>
              <a:buChar char="–"/>
            </a:pPr>
            <a:r>
              <a:rPr lang="en-US" smtClean="0"/>
              <a:t>ERO manuals for ERO, AERO, Supervisor, BLO, Scanning&amp; QR</a:t>
            </a:r>
          </a:p>
          <a:p>
            <a:pPr lvl="1">
              <a:buFont typeface="Arial" charset="0"/>
              <a:buChar char="–"/>
            </a:pPr>
            <a:r>
              <a:rPr lang="en-US" smtClean="0"/>
              <a:t>Training material in PPT form,</a:t>
            </a:r>
          </a:p>
          <a:p>
            <a:pPr lvl="1">
              <a:buFont typeface="Arial" charset="0"/>
              <a:buChar char="–"/>
            </a:pPr>
            <a:r>
              <a:rPr lang="en-US" smtClean="0"/>
              <a:t> 9 minutes Audio Visual Film</a:t>
            </a:r>
          </a:p>
          <a:p>
            <a:pPr lvl="1">
              <a:buFont typeface="Arial" charset="0"/>
              <a:buChar char="–"/>
            </a:pPr>
            <a:r>
              <a:rPr lang="en-US" smtClean="0"/>
              <a:t>Various Pamphlets and Fliers</a:t>
            </a:r>
          </a:p>
          <a:p>
            <a:pPr lvl="1">
              <a:buFont typeface="Arial" charset="0"/>
              <a:buNone/>
            </a:pPr>
            <a:endParaRPr lang="en-IN" smtClean="0"/>
          </a:p>
          <a:p>
            <a:r>
              <a:rPr lang="en-IN" smtClean="0"/>
              <a:t>Feedback received from 27 states-</a:t>
            </a:r>
          </a:p>
          <a:p>
            <a:pPr lvl="1" algn="just">
              <a:buFont typeface="Arial" charset="0"/>
              <a:buChar char="–"/>
            </a:pPr>
            <a:r>
              <a:rPr lang="en-IN" smtClean="0"/>
              <a:t>WB, Assam, AP &amp; Telangana, Kerala, Gujrat, Karnataka, Odisha, MP, Punjab, UK, TN, Delhi, Maharashtra, Bihar, Rajasthan, Goa, Jharkhand, Chattisgarh, Meghalaya, Tripura, Manipur, DNH, Lakshadweep, A&amp;N, D&amp;D, Chandigarh, J&amp; 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IN" smtClean="0"/>
              <a:t>Major Feedback pointers</a:t>
            </a:r>
          </a:p>
        </p:txBody>
      </p:sp>
      <p:sp>
        <p:nvSpPr>
          <p:cNvPr id="15363" name="Content Placeholder 2"/>
          <p:cNvSpPr>
            <a:spLocks noGrp="1"/>
          </p:cNvSpPr>
          <p:nvPr>
            <p:ph idx="1"/>
          </p:nvPr>
        </p:nvSpPr>
        <p:spPr/>
        <p:txBody>
          <a:bodyPr/>
          <a:lstStyle/>
          <a:p>
            <a:r>
              <a:rPr lang="en-IN" smtClean="0"/>
              <a:t>Multilingual..... Done</a:t>
            </a:r>
          </a:p>
          <a:p>
            <a:r>
              <a:rPr lang="en-IN" smtClean="0"/>
              <a:t>Inclusion of Form 001 .... Done</a:t>
            </a:r>
          </a:p>
          <a:p>
            <a:r>
              <a:rPr lang="en-IN" smtClean="0"/>
              <a:t>Minimum number of Alerts ..... Done</a:t>
            </a:r>
          </a:p>
          <a:p>
            <a:r>
              <a:rPr lang="en-IN" smtClean="0"/>
              <a:t>Clean Dashboard.....done</a:t>
            </a:r>
          </a:p>
          <a:p>
            <a:r>
              <a:rPr lang="en-IN" smtClean="0"/>
              <a:t>Part and Section  Assignment.....Done</a:t>
            </a:r>
          </a:p>
          <a:p>
            <a:r>
              <a:rPr lang="en-IN" smtClean="0"/>
              <a:t>New Format of Forms..... Done</a:t>
            </a:r>
          </a:p>
          <a:p>
            <a:r>
              <a:rPr lang="en-IN" smtClean="0"/>
              <a:t>BLO check List update....Done</a:t>
            </a:r>
          </a:p>
          <a:p>
            <a:r>
              <a:rPr lang="en-IN" smtClean="0"/>
              <a:t>Autofill of fields if EPIC given.... Done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1975"/>
          </a:xfrm>
        </p:spPr>
        <p:txBody>
          <a:bodyPr rtlCol="0">
            <a:normAutofit fontScale="90000"/>
          </a:bodyPr>
          <a:lstStyle/>
          <a:p>
            <a:pPr fontAlgn="auto">
              <a:spcAft>
                <a:spcPts val="0"/>
              </a:spcAft>
              <a:defRPr/>
            </a:pPr>
            <a:r>
              <a:rPr lang="en-IN" dirty="0" smtClean="0"/>
              <a:t>Preparation for Launch and Schedule</a:t>
            </a:r>
            <a:endParaRPr lang="en-IN" dirty="0"/>
          </a:p>
        </p:txBody>
      </p:sp>
      <p:sp>
        <p:nvSpPr>
          <p:cNvPr id="16387" name="Content Placeholder 2"/>
          <p:cNvSpPr>
            <a:spLocks noGrp="1"/>
          </p:cNvSpPr>
          <p:nvPr>
            <p:ph idx="1"/>
          </p:nvPr>
        </p:nvSpPr>
        <p:spPr>
          <a:xfrm>
            <a:off x="304800" y="1412875"/>
            <a:ext cx="11582400" cy="4895850"/>
          </a:xfrm>
        </p:spPr>
        <p:txBody>
          <a:bodyPr/>
          <a:lstStyle/>
          <a:p>
            <a:r>
              <a:rPr lang="en-IN" smtClean="0"/>
              <a:t>Full fledged Demo of COMPLETE System to be arranged on 9</a:t>
            </a:r>
            <a:r>
              <a:rPr lang="en-IN" baseline="30000" smtClean="0"/>
              <a:t>th</a:t>
            </a:r>
            <a:r>
              <a:rPr lang="en-IN" smtClean="0"/>
              <a:t>, 10</a:t>
            </a:r>
            <a:r>
              <a:rPr lang="en-IN" baseline="30000" smtClean="0"/>
              <a:t>th</a:t>
            </a:r>
            <a:r>
              <a:rPr lang="en-IN" smtClean="0"/>
              <a:t> and 11</a:t>
            </a:r>
            <a:r>
              <a:rPr lang="en-IN" baseline="30000" smtClean="0"/>
              <a:t>th</a:t>
            </a:r>
            <a:r>
              <a:rPr lang="en-IN" smtClean="0"/>
              <a:t> March 2017</a:t>
            </a:r>
          </a:p>
          <a:p>
            <a:r>
              <a:rPr lang="en-IN" smtClean="0"/>
              <a:t>DECs/DG  to see demo and take VC with All CEOs on 9</a:t>
            </a:r>
            <a:r>
              <a:rPr lang="en-IN" baseline="30000" smtClean="0"/>
              <a:t>th</a:t>
            </a:r>
            <a:r>
              <a:rPr lang="en-IN" smtClean="0"/>
              <a:t> March </a:t>
            </a:r>
          </a:p>
          <a:p>
            <a:r>
              <a:rPr lang="en-IN" smtClean="0"/>
              <a:t>On 9</a:t>
            </a:r>
            <a:r>
              <a:rPr lang="en-IN" baseline="30000" smtClean="0"/>
              <a:t>th</a:t>
            </a:r>
            <a:r>
              <a:rPr lang="en-IN" smtClean="0"/>
              <a:t> Select CEOs may be invited for Demo</a:t>
            </a:r>
          </a:p>
          <a:p>
            <a:r>
              <a:rPr lang="en-IN" smtClean="0"/>
              <a:t>Commission to view Demo on 10</a:t>
            </a:r>
            <a:r>
              <a:rPr lang="en-IN" baseline="30000" smtClean="0"/>
              <a:t>th</a:t>
            </a:r>
            <a:r>
              <a:rPr lang="en-IN" smtClean="0"/>
              <a:t> March 2017 and advice, if any</a:t>
            </a:r>
          </a:p>
          <a:p>
            <a:r>
              <a:rPr lang="en-IN" smtClean="0"/>
              <a:t>C-DAC to migrate ERO Net from Development to Production Platform ( 11</a:t>
            </a:r>
            <a:r>
              <a:rPr lang="en-IN" baseline="30000" smtClean="0"/>
              <a:t>th</a:t>
            </a:r>
            <a:r>
              <a:rPr lang="en-IN" smtClean="0"/>
              <a:t>  April to 20</a:t>
            </a:r>
            <a:r>
              <a:rPr lang="en-IN" baseline="30000" smtClean="0"/>
              <a:t>th</a:t>
            </a:r>
            <a:r>
              <a:rPr lang="en-IN" smtClean="0"/>
              <a:t> April 2017)</a:t>
            </a:r>
          </a:p>
          <a:p>
            <a:endParaRPr lang="en-IN" smtClean="0"/>
          </a:p>
          <a:p>
            <a:endParaRPr lang="en-IN"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1975"/>
          </a:xfrm>
        </p:spPr>
        <p:txBody>
          <a:bodyPr rtlCol="0">
            <a:normAutofit fontScale="90000"/>
          </a:bodyPr>
          <a:lstStyle/>
          <a:p>
            <a:pPr fontAlgn="auto">
              <a:spcAft>
                <a:spcPts val="0"/>
              </a:spcAft>
              <a:defRPr/>
            </a:pPr>
            <a:r>
              <a:rPr lang="en-IN" dirty="0" smtClean="0"/>
              <a:t>Preparation for Launch and Schedule</a:t>
            </a:r>
            <a:endParaRPr lang="en-IN" dirty="0"/>
          </a:p>
        </p:txBody>
      </p:sp>
      <p:sp>
        <p:nvSpPr>
          <p:cNvPr id="17411" name="Content Placeholder 2"/>
          <p:cNvSpPr>
            <a:spLocks noGrp="1"/>
          </p:cNvSpPr>
          <p:nvPr>
            <p:ph idx="1"/>
          </p:nvPr>
        </p:nvSpPr>
        <p:spPr>
          <a:xfrm>
            <a:off x="304800" y="981075"/>
            <a:ext cx="11582400" cy="5761038"/>
          </a:xfrm>
        </p:spPr>
        <p:txBody>
          <a:bodyPr/>
          <a:lstStyle/>
          <a:p>
            <a:r>
              <a:rPr lang="en-IN" smtClean="0"/>
              <a:t>One day training to CEO, SLA, Master Trainers, DEOs, EROs by DIR IT and DIR KP with Zonal Secretaries in all States -from 15</a:t>
            </a:r>
            <a:r>
              <a:rPr lang="en-IN" baseline="30000" smtClean="0"/>
              <a:t>th</a:t>
            </a:r>
            <a:r>
              <a:rPr lang="en-IN" smtClean="0"/>
              <a:t> March till 10</a:t>
            </a:r>
            <a:r>
              <a:rPr lang="en-IN" baseline="30000" smtClean="0"/>
              <a:t>th</a:t>
            </a:r>
            <a:r>
              <a:rPr lang="en-IN" smtClean="0"/>
              <a:t> April 2017.</a:t>
            </a:r>
          </a:p>
          <a:p>
            <a:r>
              <a:rPr lang="en-IN" smtClean="0"/>
              <a:t>DECs/ DG may join the training as per convenience.</a:t>
            </a:r>
          </a:p>
          <a:p>
            <a:r>
              <a:rPr lang="en-IN" smtClean="0"/>
              <a:t>Commission may like to chair training in some States.</a:t>
            </a:r>
          </a:p>
          <a:p>
            <a:r>
              <a:rPr lang="en-IN" smtClean="0"/>
              <a:t>Launch on suitable date between 11</a:t>
            </a:r>
            <a:r>
              <a:rPr lang="en-IN" baseline="30000" smtClean="0"/>
              <a:t>th</a:t>
            </a:r>
            <a:r>
              <a:rPr lang="en-IN" smtClean="0"/>
              <a:t> to 30</a:t>
            </a:r>
            <a:r>
              <a:rPr lang="en-IN" baseline="30000" smtClean="0"/>
              <a:t>th</a:t>
            </a:r>
            <a:r>
              <a:rPr lang="en-IN" smtClean="0"/>
              <a:t> April 2017 in one or two phases - 5 poll gone states and poor connectivity states/UTs in second phase.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914400"/>
          <a:ext cx="11582400" cy="5862638"/>
        </p:xfrm>
        <a:graphic>
          <a:graphicData uri="http://schemas.openxmlformats.org/drawingml/2006/table">
            <a:tbl>
              <a:tblPr/>
              <a:tblGrid>
                <a:gridCol w="948976"/>
                <a:gridCol w="1873624"/>
                <a:gridCol w="4086201"/>
                <a:gridCol w="4673600"/>
              </a:tblGrid>
              <a:tr h="358840">
                <a:tc gridSpan="4">
                  <a:txBody>
                    <a:bodyPr/>
                    <a:lstStyle/>
                    <a:p>
                      <a:pPr algn="ctr" fontAlgn="t"/>
                      <a:r>
                        <a:rPr lang="en-US" sz="2400" b="1" i="0" u="none" strike="noStrike" dirty="0">
                          <a:solidFill>
                            <a:srgbClr val="000000"/>
                          </a:solidFill>
                          <a:latin typeface="Times New Roman"/>
                        </a:rPr>
                        <a:t>State Level ERONET Trainings</a:t>
                      </a:r>
                    </a:p>
                  </a:txBody>
                  <a:tcPr marL="10633" marR="10633" marT="79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432799">
                <a:tc>
                  <a:txBody>
                    <a:bodyPr/>
                    <a:lstStyle/>
                    <a:p>
                      <a:pPr algn="ctr" fontAlgn="t"/>
                      <a:r>
                        <a:rPr lang="en-US" sz="2400" b="1" i="0" u="none" strike="noStrike" dirty="0" err="1">
                          <a:solidFill>
                            <a:srgbClr val="000000"/>
                          </a:solidFill>
                          <a:latin typeface="Times New Roman"/>
                        </a:rPr>
                        <a:t>S.No</a:t>
                      </a:r>
                      <a:r>
                        <a:rPr lang="en-US" sz="2400" b="1" i="0" u="none" strike="noStrike" dirty="0">
                          <a:solidFill>
                            <a:srgbClr val="000000"/>
                          </a:solidFill>
                          <a:latin typeface="Times New Roman"/>
                        </a:rPr>
                        <a:t>.</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400" b="1" i="0" u="none" strike="noStrike" dirty="0">
                          <a:solidFill>
                            <a:srgbClr val="000000"/>
                          </a:solidFill>
                          <a:latin typeface="Times New Roman"/>
                        </a:rPr>
                        <a:t>Date</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400" b="1" i="0" u="none" strike="noStrike" dirty="0">
                          <a:solidFill>
                            <a:srgbClr val="000000"/>
                          </a:solidFill>
                          <a:latin typeface="Times New Roman"/>
                        </a:rPr>
                        <a:t>State name</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400" b="1" i="0" u="none" strike="noStrike" dirty="0">
                          <a:solidFill>
                            <a:srgbClr val="000000"/>
                          </a:solidFill>
                          <a:latin typeface="Times New Roman"/>
                        </a:rPr>
                        <a:t>No. Of Participants</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2799">
                <a:tc>
                  <a:txBody>
                    <a:bodyPr/>
                    <a:lstStyle/>
                    <a:p>
                      <a:pPr algn="ctr" fontAlgn="t"/>
                      <a:r>
                        <a:rPr lang="en-US" sz="1400" b="1" i="0" u="none" strike="noStrike" dirty="0">
                          <a:solidFill>
                            <a:srgbClr val="000000"/>
                          </a:solidFill>
                          <a:latin typeface="Times New Roman"/>
                        </a:rPr>
                        <a:t>1</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3-Sep-16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Times New Roman"/>
                        </a:rPr>
                        <a:t>Training to Master trainers of States</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Times New Roman"/>
                        </a:rPr>
                        <a:t>36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799">
                <a:tc>
                  <a:txBody>
                    <a:bodyPr/>
                    <a:lstStyle/>
                    <a:p>
                      <a:pPr algn="ctr" fontAlgn="t"/>
                      <a:r>
                        <a:rPr lang="en-US" sz="1400" b="1" i="0" u="none" strike="noStrike">
                          <a:solidFill>
                            <a:srgbClr val="000000"/>
                          </a:solidFill>
                          <a:latin typeface="Times New Roman"/>
                        </a:rPr>
                        <a:t>2</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10-Sep-16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Times New Roman"/>
                        </a:rPr>
                        <a:t>Training to Master trainers of States</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Times New Roman"/>
                        </a:rPr>
                        <a:t>50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799">
                <a:tc>
                  <a:txBody>
                    <a:bodyPr/>
                    <a:lstStyle/>
                    <a:p>
                      <a:pPr algn="ctr" fontAlgn="t"/>
                      <a:r>
                        <a:rPr lang="en-US" sz="1400" b="1" i="0" u="none" strike="noStrike">
                          <a:solidFill>
                            <a:srgbClr val="000000"/>
                          </a:solidFill>
                          <a:latin typeface="Times New Roman"/>
                        </a:rPr>
                        <a:t>3</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17-Sep-16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Times New Roman"/>
                        </a:rPr>
                        <a:t>Training to Master trainers of States</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Times New Roman"/>
                        </a:rPr>
                        <a:t>83</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4</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Times New Roman"/>
                        </a:rPr>
                        <a:t>10-Nov-16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Times New Roman"/>
                        </a:rPr>
                        <a:t>Chandigarh and Haryana</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Times New Roman"/>
                        </a:rPr>
                        <a:t>40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5</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Times New Roman"/>
                        </a:rPr>
                        <a:t>28-Nov-16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Times New Roman"/>
                        </a:rPr>
                        <a:t>Madhya Pradesh</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Times New Roman"/>
                        </a:rPr>
                        <a:t>100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30-Nov-16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Times New Roman"/>
                        </a:rPr>
                        <a:t>Kerala</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Times New Roman"/>
                        </a:rPr>
                        <a:t>40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7</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6-Dec-16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Times New Roman"/>
                        </a:rPr>
                        <a:t>Goa</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Times New Roman"/>
                        </a:rPr>
                        <a:t>5</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8</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7-Dec-16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Times New Roman"/>
                        </a:rPr>
                        <a:t>Chandigarh and Haryana</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latin typeface="Times New Roman"/>
                        </a:rPr>
                        <a:t>50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9</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8-Dec-16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Times New Roman"/>
                        </a:rPr>
                        <a:t>Goa</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Times New Roman"/>
                        </a:rPr>
                        <a:t>15</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10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12-Dec-16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Times New Roman"/>
                        </a:rPr>
                        <a:t>Lakshdweep</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Times New Roman"/>
                        </a:rPr>
                        <a:t>5</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11</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13-Dec-16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Times New Roman"/>
                        </a:rPr>
                        <a:t>Goa</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Times New Roman"/>
                        </a:rPr>
                        <a:t>25</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12</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14-Dec-16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Times New Roman"/>
                        </a:rPr>
                        <a:t>Goa</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Times New Roman"/>
                        </a:rPr>
                        <a:t>30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13</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19-Dec-16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Times New Roman"/>
                        </a:rPr>
                        <a:t>Delhi</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Times New Roman"/>
                        </a:rPr>
                        <a:t>40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14</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20-Dec-16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Times New Roman"/>
                        </a:rPr>
                        <a:t>Delhi</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Times New Roman"/>
                        </a:rPr>
                        <a:t>40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15</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21-Dec-16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Times New Roman"/>
                        </a:rPr>
                        <a:t>Jharkhand</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Times New Roman"/>
                        </a:rPr>
                        <a:t>100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22-Dec-16</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Times New Roman"/>
                        </a:rPr>
                        <a:t>Jharkhand</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Times New Roman"/>
                        </a:rPr>
                        <a:t>110</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ctr" fontAlgn="t"/>
                      <a:r>
                        <a:rPr lang="en-US" sz="1400" b="0" i="0" u="none" strike="noStrike">
                          <a:solidFill>
                            <a:srgbClr val="000000"/>
                          </a:solidFill>
                          <a:latin typeface="Times New Roman"/>
                        </a:rPr>
                        <a:t>17</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Times New Roman"/>
                        </a:rPr>
                        <a:t>9-Feb-17</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Times New Roman"/>
                        </a:rPr>
                        <a:t>Arunachal Pradesh</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latin typeface="Times New Roman"/>
                        </a:rPr>
                        <a:t>2</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65">
                <a:tc>
                  <a:txBody>
                    <a:bodyPr/>
                    <a:lstStyle/>
                    <a:p>
                      <a:pPr algn="l" fontAlgn="b"/>
                      <a:endParaRPr lang="en-US" sz="1400" b="0" i="0" u="none" strike="noStrike">
                        <a:solidFill>
                          <a:srgbClr val="000000"/>
                        </a:solidFill>
                        <a:latin typeface="Calibri"/>
                      </a:endParaRPr>
                    </a:p>
                  </a:txBody>
                  <a:tcPr marL="10633" marR="10633" marT="79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latin typeface="Calibri"/>
                      </a:endParaRPr>
                    </a:p>
                  </a:txBody>
                  <a:tcPr marL="10633" marR="10633" marT="79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en-US" sz="2400" b="1" i="0" u="none" strike="noStrike" dirty="0">
                          <a:solidFill>
                            <a:srgbClr val="000000"/>
                          </a:solidFill>
                          <a:latin typeface="Times New Roman"/>
                        </a:rPr>
                        <a:t>Total</a:t>
                      </a:r>
                    </a:p>
                  </a:txBody>
                  <a:tcPr marL="10633" marR="10633" marT="79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2400" b="1" i="0" u="none" strike="noStrike" dirty="0">
                          <a:solidFill>
                            <a:srgbClr val="000000"/>
                          </a:solidFill>
                          <a:latin typeface="Times New Roman"/>
                        </a:rPr>
                        <a:t>771</a:t>
                      </a:r>
                    </a:p>
                  </a:txBody>
                  <a:tcPr marL="10633" marR="10633" marT="7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5" name="TextBox 4"/>
          <p:cNvSpPr txBox="1"/>
          <p:nvPr/>
        </p:nvSpPr>
        <p:spPr>
          <a:xfrm>
            <a:off x="57150" y="0"/>
            <a:ext cx="7721600" cy="769938"/>
          </a:xfrm>
          <a:prstGeom prst="rect">
            <a:avLst/>
          </a:prstGeom>
          <a:noFill/>
        </p:spPr>
        <p:txBody>
          <a:bodyPr>
            <a:spAutoFit/>
          </a:bodyPr>
          <a:lstStyle/>
          <a:p>
            <a:pPr fontAlgn="auto">
              <a:spcBef>
                <a:spcPts val="0"/>
              </a:spcBef>
              <a:spcAft>
                <a:spcPts val="0"/>
              </a:spcAft>
              <a:defRPr/>
            </a:pPr>
            <a:r>
              <a:rPr lang="en-US" sz="4400" dirty="0">
                <a:latin typeface="+mj-lt"/>
                <a:ea typeface="+mj-ea"/>
                <a:cs typeface="+mj-cs"/>
              </a:rPr>
              <a:t>State Level ERONET Trainings</a:t>
            </a:r>
            <a:endParaRPr lang="en-US" sz="4400" dirty="0">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924675"/>
          </a:xfrm>
          <a:prstGeom prst="rect">
            <a:avLst/>
          </a:prstGeom>
          <a:noFill/>
        </p:spPr>
        <p:txBody>
          <a:bodyPr>
            <a:spAutoFit/>
          </a:bodyPr>
          <a:lstStyle/>
          <a:p>
            <a:pPr algn="ctr" fontAlgn="auto">
              <a:spcBef>
                <a:spcPts val="0"/>
              </a:spcBef>
              <a:spcAft>
                <a:spcPts val="0"/>
              </a:spcAft>
              <a:defRPr/>
            </a:pPr>
            <a:r>
              <a:rPr lang="en-US" sz="4400" b="1" u="sng" dirty="0">
                <a:latin typeface="+mj-lt"/>
                <a:ea typeface="+mj-ea"/>
                <a:cs typeface="+mj-cs"/>
              </a:rPr>
              <a:t>Training Feedback</a:t>
            </a:r>
          </a:p>
          <a:p>
            <a:pPr algn="ctr" fontAlgn="auto">
              <a:spcBef>
                <a:spcPts val="0"/>
              </a:spcBef>
              <a:spcAft>
                <a:spcPts val="0"/>
              </a:spcAft>
              <a:defRPr/>
            </a:pPr>
            <a:endParaRPr lang="en-US" sz="4400" b="1" u="sng" dirty="0">
              <a:latin typeface="+mj-lt"/>
              <a:ea typeface="+mj-ea"/>
              <a:cs typeface="+mj-cs"/>
            </a:endParaRPr>
          </a:p>
          <a:p>
            <a:pPr marL="457200" indent="-457200" fontAlgn="auto">
              <a:spcBef>
                <a:spcPts val="0"/>
              </a:spcBef>
              <a:spcAft>
                <a:spcPts val="0"/>
              </a:spcAft>
              <a:buFont typeface="Arial" pitchFamily="34" charset="0"/>
              <a:buChar char="•"/>
              <a:defRPr/>
            </a:pPr>
            <a:r>
              <a:rPr lang="en-US" sz="2400" dirty="0">
                <a:latin typeface="+mn-lt"/>
                <a:cs typeface="+mn-cs"/>
              </a:rPr>
              <a:t>AERO remarks in the drop down menu of the ERO form panel should be customized as per state requirements.</a:t>
            </a:r>
          </a:p>
          <a:p>
            <a:pPr marL="457200" indent="-457200" fontAlgn="auto">
              <a:spcBef>
                <a:spcPts val="0"/>
              </a:spcBef>
              <a:spcAft>
                <a:spcPts val="0"/>
              </a:spcAft>
              <a:buFont typeface="Arial" pitchFamily="34" charset="0"/>
              <a:buChar char="•"/>
              <a:defRPr/>
            </a:pPr>
            <a:r>
              <a:rPr lang="en-US" sz="2400" dirty="0">
                <a:latin typeface="+mn-lt"/>
                <a:cs typeface="+mn-cs"/>
              </a:rPr>
              <a:t>For MP, form entry has to be Hindi to English instead of English to Hindi</a:t>
            </a:r>
            <a:r>
              <a:rPr lang="en-US" sz="4400" b="1" u="sng" dirty="0">
                <a:latin typeface="+mj-lt"/>
                <a:ea typeface="+mj-ea"/>
                <a:cs typeface="+mj-cs"/>
              </a:rPr>
              <a:t>.</a:t>
            </a:r>
          </a:p>
          <a:p>
            <a:pPr marL="457200" indent="-457200" fontAlgn="auto">
              <a:spcBef>
                <a:spcPts val="0"/>
              </a:spcBef>
              <a:spcAft>
                <a:spcPts val="0"/>
              </a:spcAft>
              <a:buFont typeface="Arial" pitchFamily="34" charset="0"/>
              <a:buChar char="•"/>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2400" dirty="0">
                <a:latin typeface="+mn-lt"/>
                <a:cs typeface="+mn-cs"/>
              </a:rPr>
              <a:t>View dashboard should have provision to export to excel file that can be printed for reporting in file.</a:t>
            </a:r>
          </a:p>
          <a:p>
            <a:pPr marL="457200" indent="-457200" fontAlgn="auto">
              <a:spcBef>
                <a:spcPts val="0"/>
              </a:spcBef>
              <a:spcAft>
                <a:spcPts val="0"/>
              </a:spcAft>
              <a:buFont typeface="Arial" pitchFamily="34" charset="0"/>
              <a:buChar char="•"/>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2400" dirty="0">
                <a:latin typeface="+mn-lt"/>
                <a:cs typeface="+mn-cs"/>
              </a:rPr>
              <a:t>Request received from other ERO for deletion of an applicant’s name as per Part 4 entry is not visible currently in the ERO Net software.</a:t>
            </a:r>
          </a:p>
          <a:p>
            <a:pPr marL="457200" indent="-457200" fontAlgn="auto">
              <a:spcBef>
                <a:spcPts val="0"/>
              </a:spcBef>
              <a:spcAft>
                <a:spcPts val="0"/>
              </a:spcAft>
              <a:buFont typeface="Arial" pitchFamily="34" charset="0"/>
              <a:buChar char="•"/>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2400" dirty="0">
                <a:latin typeface="+mn-lt"/>
                <a:cs typeface="+mn-cs"/>
              </a:rPr>
              <a:t>If remarks of the BLO/AERO do not match on the decision taken for Rejection/Acceptance by the ERO, the system should display a warning message to the ERO.</a:t>
            </a:r>
          </a:p>
          <a:p>
            <a:pPr marL="457200" indent="-457200" fontAlgn="auto">
              <a:spcBef>
                <a:spcPts val="0"/>
              </a:spcBef>
              <a:spcAft>
                <a:spcPts val="0"/>
              </a:spcAft>
              <a:buFont typeface="Arial" pitchFamily="34" charset="0"/>
              <a:buChar char="•"/>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2400" dirty="0">
                <a:latin typeface="+mn-lt"/>
                <a:cs typeface="+mn-cs"/>
              </a:rPr>
              <a:t>DSE should be listed with photograph.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12192000" cy="7202488"/>
          </a:xfrm>
          <a:prstGeom prst="rect">
            <a:avLst/>
          </a:prstGeom>
          <a:noFill/>
        </p:spPr>
        <p:txBody>
          <a:bodyPr>
            <a:spAutoFit/>
          </a:bodyPr>
          <a:lstStyle/>
          <a:p>
            <a:pPr marL="457200" indent="-457200" fontAlgn="auto">
              <a:spcBef>
                <a:spcPts val="0"/>
              </a:spcBef>
              <a:spcAft>
                <a:spcPts val="0"/>
              </a:spcAft>
              <a:buFont typeface="Arial" pitchFamily="34" charset="0"/>
              <a:buChar char="•"/>
              <a:defRPr/>
            </a:pPr>
            <a:r>
              <a:rPr lang="en-US" sz="2300" dirty="0">
                <a:latin typeface="+mn-lt"/>
                <a:cs typeface="+mn-cs"/>
              </a:rPr>
              <a:t>After submission of application, basic details of applicant should be sent on his/her mobile/email for first level verification.</a:t>
            </a:r>
          </a:p>
          <a:p>
            <a:pPr marL="457200" indent="-457200" fontAlgn="auto">
              <a:spcBef>
                <a:spcPts val="0"/>
              </a:spcBef>
              <a:spcAft>
                <a:spcPts val="0"/>
              </a:spcAft>
              <a:buFont typeface="Arial" pitchFamily="34" charset="0"/>
              <a:buChar char="•"/>
              <a:defRPr/>
            </a:pPr>
            <a:endParaRPr lang="en-US" sz="2300" dirty="0">
              <a:latin typeface="+mn-lt"/>
              <a:cs typeface="+mn-cs"/>
            </a:endParaRPr>
          </a:p>
          <a:p>
            <a:pPr marL="457200" indent="-457200" fontAlgn="auto">
              <a:spcBef>
                <a:spcPts val="0"/>
              </a:spcBef>
              <a:spcAft>
                <a:spcPts val="0"/>
              </a:spcAft>
              <a:buFont typeface="Arial" pitchFamily="34" charset="0"/>
              <a:buChar char="•"/>
              <a:defRPr/>
            </a:pPr>
            <a:r>
              <a:rPr lang="en-US" sz="2300" dirty="0">
                <a:latin typeface="+mn-lt"/>
                <a:cs typeface="+mn-cs"/>
              </a:rPr>
              <a:t>BLO checklist should also list the Reference Nos. of all applications submitted by the applicant.</a:t>
            </a:r>
          </a:p>
          <a:p>
            <a:pPr marL="457200" indent="-457200" fontAlgn="auto">
              <a:spcBef>
                <a:spcPts val="0"/>
              </a:spcBef>
              <a:spcAft>
                <a:spcPts val="0"/>
              </a:spcAft>
              <a:buFont typeface="Arial" pitchFamily="34" charset="0"/>
              <a:buChar char="•"/>
              <a:defRPr/>
            </a:pPr>
            <a:endParaRPr lang="en-US" sz="2300" dirty="0">
              <a:latin typeface="+mn-lt"/>
              <a:cs typeface="+mn-cs"/>
            </a:endParaRPr>
          </a:p>
          <a:p>
            <a:pPr marL="457200" indent="-457200" fontAlgn="auto">
              <a:spcBef>
                <a:spcPts val="0"/>
              </a:spcBef>
              <a:spcAft>
                <a:spcPts val="0"/>
              </a:spcAft>
              <a:buFont typeface="Arial" pitchFamily="34" charset="0"/>
              <a:buChar char="•"/>
              <a:defRPr/>
            </a:pPr>
            <a:r>
              <a:rPr lang="en-US" sz="2300" dirty="0">
                <a:latin typeface="+mn-lt"/>
                <a:cs typeface="+mn-cs"/>
              </a:rPr>
              <a:t>If age of applicant is above 25, declaration (as per format given in the BLO handbook) should get auto generated and flagged as “Yes”.</a:t>
            </a:r>
          </a:p>
          <a:p>
            <a:pPr marL="457200" indent="-457200" fontAlgn="auto">
              <a:spcBef>
                <a:spcPts val="0"/>
              </a:spcBef>
              <a:spcAft>
                <a:spcPts val="0"/>
              </a:spcAft>
              <a:buFont typeface="Arial" pitchFamily="34" charset="0"/>
              <a:buChar char="•"/>
              <a:defRPr/>
            </a:pPr>
            <a:endParaRPr lang="en-US" sz="2300" dirty="0">
              <a:latin typeface="+mn-lt"/>
              <a:cs typeface="+mn-cs"/>
            </a:endParaRPr>
          </a:p>
          <a:p>
            <a:pPr marL="457200" indent="-457200" fontAlgn="auto">
              <a:spcBef>
                <a:spcPts val="0"/>
              </a:spcBef>
              <a:spcAft>
                <a:spcPts val="0"/>
              </a:spcAft>
              <a:buFont typeface="Arial" pitchFamily="34" charset="0"/>
              <a:buChar char="•"/>
              <a:defRPr/>
            </a:pPr>
            <a:r>
              <a:rPr lang="en-US" sz="2300" dirty="0">
                <a:latin typeface="+mn-lt"/>
                <a:cs typeface="+mn-cs"/>
              </a:rPr>
              <a:t>There should be a designated space at the bottom of the BLO check-list for his signatures.</a:t>
            </a:r>
          </a:p>
          <a:p>
            <a:pPr marL="457200" indent="-457200" fontAlgn="auto">
              <a:spcBef>
                <a:spcPts val="0"/>
              </a:spcBef>
              <a:spcAft>
                <a:spcPts val="0"/>
              </a:spcAft>
              <a:buFont typeface="Arial" pitchFamily="34" charset="0"/>
              <a:buChar char="•"/>
              <a:defRPr/>
            </a:pPr>
            <a:endParaRPr lang="en-US" sz="2300" dirty="0">
              <a:latin typeface="+mn-lt"/>
              <a:cs typeface="+mn-cs"/>
            </a:endParaRPr>
          </a:p>
          <a:p>
            <a:pPr marL="457200" indent="-457200" fontAlgn="auto">
              <a:spcBef>
                <a:spcPts val="0"/>
              </a:spcBef>
              <a:spcAft>
                <a:spcPts val="0"/>
              </a:spcAft>
              <a:buFont typeface="Arial" pitchFamily="34" charset="0"/>
              <a:buChar char="•"/>
              <a:defRPr/>
            </a:pPr>
            <a:r>
              <a:rPr lang="en-US" sz="2300" dirty="0">
                <a:latin typeface="+mn-lt"/>
                <a:cs typeface="+mn-cs"/>
              </a:rPr>
              <a:t>“Replace Photograph” option should also appear under “Corrections if any” section in the</a:t>
            </a:r>
          </a:p>
          <a:p>
            <a:pPr marL="457200" indent="-457200" fontAlgn="auto">
              <a:spcBef>
                <a:spcPts val="0"/>
              </a:spcBef>
              <a:spcAft>
                <a:spcPts val="0"/>
              </a:spcAft>
              <a:buFont typeface="Arial" pitchFamily="34" charset="0"/>
              <a:buChar char="•"/>
              <a:defRPr/>
            </a:pPr>
            <a:r>
              <a:rPr lang="en-US" sz="2300" dirty="0">
                <a:latin typeface="+mn-lt"/>
                <a:cs typeface="+mn-cs"/>
              </a:rPr>
              <a:t>BLO check list.</a:t>
            </a:r>
          </a:p>
          <a:p>
            <a:pPr marL="457200" indent="-457200" fontAlgn="auto">
              <a:spcBef>
                <a:spcPts val="0"/>
              </a:spcBef>
              <a:spcAft>
                <a:spcPts val="0"/>
              </a:spcAft>
              <a:buFont typeface="Arial" pitchFamily="34" charset="0"/>
              <a:buChar char="•"/>
              <a:defRPr/>
            </a:pPr>
            <a:endParaRPr lang="en-US" sz="2300" dirty="0">
              <a:latin typeface="+mn-lt"/>
              <a:cs typeface="+mn-cs"/>
            </a:endParaRPr>
          </a:p>
          <a:p>
            <a:pPr marL="457200" indent="-457200" fontAlgn="auto">
              <a:spcBef>
                <a:spcPts val="0"/>
              </a:spcBef>
              <a:spcAft>
                <a:spcPts val="0"/>
              </a:spcAft>
              <a:buFont typeface="Arial" pitchFamily="34" charset="0"/>
              <a:buChar char="•"/>
              <a:defRPr/>
            </a:pPr>
            <a:r>
              <a:rPr lang="en-US" sz="2300" dirty="0">
                <a:latin typeface="+mn-lt"/>
                <a:cs typeface="+mn-cs"/>
              </a:rPr>
              <a:t>Digital signature should be mandatory at ERO login.</a:t>
            </a:r>
          </a:p>
          <a:p>
            <a:pPr marL="457200" indent="-457200" fontAlgn="auto">
              <a:spcBef>
                <a:spcPts val="0"/>
              </a:spcBef>
              <a:spcAft>
                <a:spcPts val="0"/>
              </a:spcAft>
              <a:buFont typeface="Arial" pitchFamily="34" charset="0"/>
              <a:buChar char="•"/>
              <a:defRPr/>
            </a:pPr>
            <a:endParaRPr lang="en-US" sz="2300" dirty="0">
              <a:latin typeface="+mn-lt"/>
              <a:cs typeface="+mn-cs"/>
            </a:endParaRPr>
          </a:p>
          <a:p>
            <a:pPr marL="457200" indent="-457200" fontAlgn="auto">
              <a:spcBef>
                <a:spcPts val="0"/>
              </a:spcBef>
              <a:spcAft>
                <a:spcPts val="0"/>
              </a:spcAft>
              <a:buFont typeface="Arial" pitchFamily="34" charset="0"/>
              <a:buChar char="•"/>
              <a:defRPr/>
            </a:pPr>
            <a:r>
              <a:rPr lang="en-US" sz="2300" dirty="0">
                <a:latin typeface="+mn-lt"/>
                <a:cs typeface="+mn-cs"/>
              </a:rPr>
              <a:t>Form 9, 9A, 10, 11, 11A should be generated through ERONET.</a:t>
            </a:r>
          </a:p>
          <a:p>
            <a:pPr marL="457200" indent="-457200" fontAlgn="auto">
              <a:spcBef>
                <a:spcPts val="0"/>
              </a:spcBef>
              <a:spcAft>
                <a:spcPts val="0"/>
              </a:spcAft>
              <a:buFont typeface="Arial" pitchFamily="34" charset="0"/>
              <a:buChar char="•"/>
              <a:defRPr/>
            </a:pPr>
            <a:endParaRPr lang="en-US" sz="2300" dirty="0">
              <a:latin typeface="+mn-lt"/>
              <a:cs typeface="+mn-cs"/>
            </a:endParaRPr>
          </a:p>
          <a:p>
            <a:pPr marL="457200" indent="-457200" fontAlgn="auto">
              <a:spcBef>
                <a:spcPts val="0"/>
              </a:spcBef>
              <a:spcAft>
                <a:spcPts val="0"/>
              </a:spcAft>
              <a:buFont typeface="Arial" pitchFamily="34" charset="0"/>
              <a:buChar char="•"/>
              <a:defRPr/>
            </a:pPr>
            <a:r>
              <a:rPr lang="en-US" sz="2300" dirty="0">
                <a:latin typeface="+mn-lt"/>
                <a:cs typeface="+mn-cs"/>
              </a:rPr>
              <a:t>Generation of health report i.e. format 1 to 8, in CEO/DEO/ERO login.</a:t>
            </a: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Background</a:t>
            </a:r>
            <a:endParaRPr lang="en-IN" smtClean="0"/>
          </a:p>
        </p:txBody>
      </p:sp>
      <p:sp>
        <p:nvSpPr>
          <p:cNvPr id="3" name="Content Placeholder 2"/>
          <p:cNvSpPr>
            <a:spLocks noGrp="1"/>
          </p:cNvSpPr>
          <p:nvPr>
            <p:ph idx="1"/>
          </p:nvPr>
        </p:nvSpPr>
        <p:spPr>
          <a:xfrm>
            <a:off x="838200" y="1825625"/>
            <a:ext cx="10515600" cy="4556125"/>
          </a:xfrm>
        </p:spPr>
        <p:txBody>
          <a:bodyPr rtlCol="0">
            <a:normAutofit fontScale="92500"/>
          </a:bodyPr>
          <a:lstStyle/>
          <a:p>
            <a:pPr fontAlgn="auto">
              <a:spcAft>
                <a:spcPts val="0"/>
              </a:spcAft>
              <a:buFont typeface="Arial" panose="020B0604020202020204" pitchFamily="34" charset="0"/>
              <a:buChar char="•"/>
              <a:defRPr/>
            </a:pPr>
            <a:r>
              <a:rPr lang="en-US" dirty="0" smtClean="0"/>
              <a:t>States &amp; UT have ER</a:t>
            </a:r>
          </a:p>
          <a:p>
            <a:pPr fontAlgn="auto">
              <a:spcAft>
                <a:spcPts val="0"/>
              </a:spcAft>
              <a:buFont typeface="Arial" panose="020B0604020202020204" pitchFamily="34" charset="0"/>
              <a:buChar char="•"/>
              <a:defRPr/>
            </a:pPr>
            <a:r>
              <a:rPr lang="en-US" dirty="0" smtClean="0"/>
              <a:t>Online Forms for forms 6, 6A, 7, 8, 8A are available for users from </a:t>
            </a:r>
            <a:r>
              <a:rPr lang="en-US" dirty="0" err="1" smtClean="0"/>
              <a:t>nvsp.in</a:t>
            </a:r>
            <a:endParaRPr lang="en-US" dirty="0" smtClean="0"/>
          </a:p>
          <a:p>
            <a:pPr fontAlgn="auto">
              <a:spcAft>
                <a:spcPts val="0"/>
              </a:spcAft>
              <a:buFont typeface="Arial" panose="020B0604020202020204" pitchFamily="34" charset="0"/>
              <a:buChar char="•"/>
              <a:defRPr/>
            </a:pPr>
            <a:r>
              <a:rPr lang="en-US" dirty="0" smtClean="0"/>
              <a:t>Forms can also be submitted online from APP</a:t>
            </a:r>
          </a:p>
          <a:p>
            <a:pPr fontAlgn="auto">
              <a:spcAft>
                <a:spcPts val="0"/>
              </a:spcAft>
              <a:buFont typeface="Arial" panose="020B0604020202020204" pitchFamily="34" charset="0"/>
              <a:buChar char="•"/>
              <a:defRPr/>
            </a:pPr>
            <a:r>
              <a:rPr lang="en-US" dirty="0" smtClean="0"/>
              <a:t>These forms are currently pushed to state for processing</a:t>
            </a:r>
          </a:p>
          <a:p>
            <a:pPr fontAlgn="auto">
              <a:spcAft>
                <a:spcPts val="0"/>
              </a:spcAft>
              <a:buFont typeface="Arial" panose="020B0604020202020204" pitchFamily="34" charset="0"/>
              <a:buChar char="•"/>
              <a:defRPr/>
            </a:pPr>
            <a:r>
              <a:rPr lang="en-US" dirty="0" smtClean="0"/>
              <a:t>For the forms submitted online processing is to be undertaken online on </a:t>
            </a:r>
            <a:r>
              <a:rPr lang="en-US" dirty="0" err="1" smtClean="0"/>
              <a:t>ERONet</a:t>
            </a:r>
            <a:endParaRPr lang="en-US" dirty="0" smtClean="0"/>
          </a:p>
          <a:p>
            <a:pPr fontAlgn="auto">
              <a:spcAft>
                <a:spcPts val="0"/>
              </a:spcAft>
              <a:buFont typeface="Arial" panose="020B0604020202020204" pitchFamily="34" charset="0"/>
              <a:buChar char="•"/>
              <a:defRPr/>
            </a:pPr>
            <a:r>
              <a:rPr lang="en-US" dirty="0" smtClean="0"/>
              <a:t>Offline forms will be scanned and digitized and processed similarly</a:t>
            </a:r>
          </a:p>
          <a:p>
            <a:pPr fontAlgn="auto">
              <a:spcAft>
                <a:spcPts val="0"/>
              </a:spcAft>
              <a:buFont typeface="Arial" panose="020B0604020202020204" pitchFamily="34" charset="0"/>
              <a:buChar char="•"/>
              <a:defRPr/>
            </a:pPr>
            <a:r>
              <a:rPr lang="en-US" dirty="0" smtClean="0"/>
              <a:t>The ER is to be maintained centrally</a:t>
            </a:r>
          </a:p>
          <a:p>
            <a:pPr lvl="1" fontAlgn="auto">
              <a:spcAft>
                <a:spcPts val="0"/>
              </a:spcAft>
              <a:buFont typeface="Arial" panose="020B0604020202020204" pitchFamily="34" charset="0"/>
              <a:buChar char="•"/>
              <a:defRPr/>
            </a:pPr>
            <a:r>
              <a:rPr lang="en-US" dirty="0" smtClean="0"/>
              <a:t>Making handling transpositions easy</a:t>
            </a:r>
          </a:p>
          <a:p>
            <a:pPr lvl="1" fontAlgn="auto">
              <a:spcAft>
                <a:spcPts val="0"/>
              </a:spcAft>
              <a:buFont typeface="Arial" panose="020B0604020202020204" pitchFamily="34" charset="0"/>
              <a:buChar char="•"/>
              <a:defRPr/>
            </a:pPr>
            <a:r>
              <a:rPr lang="en-US" dirty="0" smtClean="0"/>
              <a:t>Avoid Errors and Multiple entry</a:t>
            </a:r>
            <a:endParaRPr lang="en-IN"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Roles in ERONet</a:t>
            </a:r>
            <a:endParaRPr lang="en-IN" smtClean="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en-IN" sz="3000" dirty="0" smtClean="0"/>
              <a:t>CEO (State Level)</a:t>
            </a:r>
            <a:endParaRPr lang="en-US" sz="3000" dirty="0" smtClean="0"/>
          </a:p>
          <a:p>
            <a:pPr fontAlgn="auto">
              <a:spcAft>
                <a:spcPts val="0"/>
              </a:spcAft>
              <a:buFont typeface="Arial" panose="020B0604020202020204" pitchFamily="34" charset="0"/>
              <a:buChar char="•"/>
              <a:defRPr/>
            </a:pPr>
            <a:r>
              <a:rPr lang="en-US" sz="3000" dirty="0" smtClean="0"/>
              <a:t>DEO (District/ Sub district Level)</a:t>
            </a:r>
          </a:p>
          <a:p>
            <a:pPr fontAlgn="auto">
              <a:spcAft>
                <a:spcPts val="0"/>
              </a:spcAft>
              <a:buFont typeface="Arial" panose="020B0604020202020204" pitchFamily="34" charset="0"/>
              <a:buChar char="•"/>
              <a:defRPr/>
            </a:pPr>
            <a:r>
              <a:rPr lang="en-US" sz="3000" dirty="0" smtClean="0"/>
              <a:t>ERO/AERO (AC Level)</a:t>
            </a:r>
          </a:p>
          <a:p>
            <a:pPr fontAlgn="auto">
              <a:spcAft>
                <a:spcPts val="0"/>
              </a:spcAft>
              <a:buFont typeface="Arial" panose="020B0604020202020204" pitchFamily="34" charset="0"/>
              <a:buChar char="•"/>
              <a:defRPr/>
            </a:pPr>
            <a:r>
              <a:rPr lang="en-US" sz="3000" dirty="0" smtClean="0"/>
              <a:t>AERO/EO (Election In-charge at </a:t>
            </a:r>
            <a:r>
              <a:rPr lang="en-US" sz="3000" dirty="0" err="1" smtClean="0"/>
              <a:t>Tehsil</a:t>
            </a:r>
            <a:r>
              <a:rPr lang="en-US" sz="3000" dirty="0" smtClean="0"/>
              <a:t>/</a:t>
            </a:r>
            <a:r>
              <a:rPr lang="en-US" sz="3000" dirty="0" err="1" smtClean="0"/>
              <a:t>Taluk</a:t>
            </a:r>
            <a:r>
              <a:rPr lang="en-US" sz="3000" dirty="0" smtClean="0"/>
              <a:t> level)</a:t>
            </a:r>
          </a:p>
          <a:p>
            <a:pPr fontAlgn="auto">
              <a:spcAft>
                <a:spcPts val="0"/>
              </a:spcAft>
              <a:buFont typeface="Arial" panose="020B0604020202020204" pitchFamily="34" charset="0"/>
              <a:buChar char="•"/>
              <a:defRPr/>
            </a:pPr>
            <a:r>
              <a:rPr lang="en-US" sz="3000" dirty="0" smtClean="0"/>
              <a:t>Supervisor (Field officer to oversee BLO activities)</a:t>
            </a:r>
          </a:p>
          <a:p>
            <a:pPr fontAlgn="auto">
              <a:spcAft>
                <a:spcPts val="0"/>
              </a:spcAft>
              <a:buFont typeface="Arial" panose="020B0604020202020204" pitchFamily="34" charset="0"/>
              <a:buChar char="•"/>
              <a:defRPr/>
            </a:pPr>
            <a:r>
              <a:rPr lang="en-US" sz="3000" dirty="0" smtClean="0"/>
              <a:t>BLO </a:t>
            </a:r>
          </a:p>
          <a:p>
            <a:pPr fontAlgn="auto">
              <a:spcAft>
                <a:spcPts val="0"/>
              </a:spcAft>
              <a:buFont typeface="Arial" panose="020B0604020202020204" pitchFamily="34" charset="0"/>
              <a:buChar char="•"/>
              <a:defRPr/>
            </a:pPr>
            <a:r>
              <a:rPr lang="en-US" sz="3000" dirty="0" smtClean="0"/>
              <a:t>Data Entry Operator (Permanent IT Staff at AERO/ERO office)</a:t>
            </a:r>
          </a:p>
          <a:p>
            <a:pPr fontAlgn="auto">
              <a:spcAft>
                <a:spcPts val="0"/>
              </a:spcAft>
              <a:buFont typeface="Arial" panose="020B0604020202020204" pitchFamily="34" charset="0"/>
              <a:buChar char="•"/>
              <a:defRPr/>
            </a:pPr>
            <a:r>
              <a:rPr lang="en-US" sz="3000" dirty="0" smtClean="0"/>
              <a:t>Service Providers - for Data entry/ Digitization and scanning of forms (SLA/ Vendors</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Puneet\Desktop\Screens\ERO-NET_Screens_v1.9_Final\Forms.jpg"/>
          <p:cNvPicPr>
            <a:picLocks noChangeAspect="1" noChangeArrowheads="1"/>
          </p:cNvPicPr>
          <p:nvPr/>
        </p:nvPicPr>
        <p:blipFill>
          <a:blip r:embed="rId2" cstate="print"/>
          <a:srcRect/>
          <a:stretch>
            <a:fillRect/>
          </a:stretch>
        </p:blipFill>
        <p:spPr bwMode="auto">
          <a:xfrm>
            <a:off x="990600" y="0"/>
            <a:ext cx="10248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GB" smtClean="0"/>
          </a:p>
        </p:txBody>
      </p:sp>
      <p:pic>
        <p:nvPicPr>
          <p:cNvPr id="23555" name="Content Placeholder 3" descr="\\10.208.11.24\transfer\KISHOR\img02.jpg"/>
          <p:cNvPicPr>
            <a:picLocks noGrp="1"/>
          </p:cNvPicPr>
          <p:nvPr>
            <p:ph idx="1"/>
          </p:nvPr>
        </p:nvPicPr>
        <p:blipFill>
          <a:blip r:embed="rId2" cstate="print"/>
          <a:srcRect/>
          <a:stretch>
            <a:fillRect/>
          </a:stretch>
        </p:blipFill>
        <p:spPr>
          <a:xfrm>
            <a:off x="0" y="0"/>
            <a:ext cx="12192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614863" y="14288"/>
            <a:ext cx="2728912" cy="461962"/>
          </a:xfrm>
          <a:prstGeom prst="rect">
            <a:avLst/>
          </a:prstGeom>
          <a:noFill/>
          <a:ln w="9525">
            <a:noFill/>
            <a:miter lim="800000"/>
            <a:headEnd/>
            <a:tailEnd/>
          </a:ln>
        </p:spPr>
        <p:txBody>
          <a:bodyPr wrap="none">
            <a:spAutoFit/>
          </a:bodyPr>
          <a:lstStyle/>
          <a:p>
            <a:r>
              <a:rPr lang="en-IN" altLang="en-US" sz="2400" b="1">
                <a:latin typeface="Calibri" pitchFamily="34" charset="0"/>
              </a:rPr>
              <a:t>ERONET Home Page</a:t>
            </a:r>
          </a:p>
        </p:txBody>
      </p:sp>
      <p:pic>
        <p:nvPicPr>
          <p:cNvPr id="24579" name="Picture 5" descr="home.jpg"/>
          <p:cNvPicPr>
            <a:picLocks noChangeAspect="1"/>
          </p:cNvPicPr>
          <p:nvPr/>
        </p:nvPicPr>
        <p:blipFill>
          <a:blip r:embed="rId3" cstate="print"/>
          <a:srcRect/>
          <a:stretch>
            <a:fillRect/>
          </a:stretch>
        </p:blipFill>
        <p:spPr bwMode="auto">
          <a:xfrm>
            <a:off x="0" y="508000"/>
            <a:ext cx="121920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IN" dirty="0" smtClean="0">
                <a:latin typeface="+mn-lt"/>
                <a:ea typeface="+mn-ea"/>
                <a:cs typeface="+mn-cs"/>
              </a:rPr>
              <a:t>Responsibilities of CEO/Officer </a:t>
            </a:r>
            <a:r>
              <a:rPr lang="en-IN" dirty="0">
                <a:latin typeface="+mn-lt"/>
                <a:ea typeface="+mn-ea"/>
                <a:cs typeface="+mn-cs"/>
              </a:rPr>
              <a:t>1</a:t>
            </a:r>
          </a:p>
        </p:txBody>
      </p:sp>
      <p:sp>
        <p:nvSpPr>
          <p:cNvPr id="25603" name="Content Placeholder 2"/>
          <p:cNvSpPr>
            <a:spLocks noGrp="1"/>
          </p:cNvSpPr>
          <p:nvPr>
            <p:ph idx="1"/>
          </p:nvPr>
        </p:nvSpPr>
        <p:spPr/>
        <p:txBody>
          <a:bodyPr/>
          <a:lstStyle/>
          <a:p>
            <a:r>
              <a:rPr lang="en-IN" smtClean="0"/>
              <a:t>Monitor and periodically review the progress of form processing</a:t>
            </a:r>
          </a:p>
          <a:p>
            <a:r>
              <a:rPr lang="en-IN" smtClean="0"/>
              <a:t>Review the remaining work with DEOs and EROs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4614863" y="14288"/>
            <a:ext cx="2157412" cy="461962"/>
          </a:xfrm>
          <a:prstGeom prst="rect">
            <a:avLst/>
          </a:prstGeom>
          <a:noFill/>
          <a:ln w="9525">
            <a:noFill/>
            <a:miter lim="800000"/>
            <a:headEnd/>
            <a:tailEnd/>
          </a:ln>
        </p:spPr>
        <p:txBody>
          <a:bodyPr wrap="none">
            <a:spAutoFit/>
          </a:bodyPr>
          <a:lstStyle/>
          <a:p>
            <a:r>
              <a:rPr lang="en-IN" altLang="en-US" sz="2400" b="1">
                <a:latin typeface="Calibri" pitchFamily="34" charset="0"/>
              </a:rPr>
              <a:t>CEO Dashboard</a:t>
            </a:r>
          </a:p>
        </p:txBody>
      </p:sp>
      <p:pic>
        <p:nvPicPr>
          <p:cNvPr id="26627" name="Picture 4" descr="CEO.jpg"/>
          <p:cNvPicPr>
            <a:picLocks noChangeAspect="1"/>
          </p:cNvPicPr>
          <p:nvPr/>
        </p:nvPicPr>
        <p:blipFill>
          <a:blip r:embed="rId2" cstate="print"/>
          <a:srcRect/>
          <a:stretch>
            <a:fillRect/>
          </a:stretch>
        </p:blipFill>
        <p:spPr bwMode="auto">
          <a:xfrm>
            <a:off x="0" y="528638"/>
            <a:ext cx="12192000" cy="580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614863" y="14288"/>
            <a:ext cx="3406775" cy="461962"/>
          </a:xfrm>
          <a:prstGeom prst="rect">
            <a:avLst/>
          </a:prstGeom>
          <a:noFill/>
          <a:ln w="9525">
            <a:noFill/>
            <a:miter lim="800000"/>
            <a:headEnd/>
            <a:tailEnd/>
          </a:ln>
        </p:spPr>
        <p:txBody>
          <a:bodyPr wrap="none">
            <a:spAutoFit/>
          </a:bodyPr>
          <a:lstStyle/>
          <a:p>
            <a:r>
              <a:rPr lang="en-IN" altLang="en-US" sz="2400" b="1">
                <a:latin typeface="Calibri" pitchFamily="34" charset="0"/>
              </a:rPr>
              <a:t>CEO Dynamic Dashboard </a:t>
            </a:r>
          </a:p>
        </p:txBody>
      </p:sp>
      <p:pic>
        <p:nvPicPr>
          <p:cNvPr id="27651" name="Content Placeholder 6" descr="ceo1.jpg"/>
          <p:cNvPicPr>
            <a:picLocks noGrp="1" noChangeAspect="1"/>
          </p:cNvPicPr>
          <p:nvPr>
            <p:ph idx="1"/>
          </p:nvPr>
        </p:nvPicPr>
        <p:blipFill>
          <a:blip r:embed="rId2" cstate="print"/>
          <a:srcRect/>
          <a:stretch>
            <a:fillRect/>
          </a:stretch>
        </p:blipFill>
        <p:spPr>
          <a:xfrm>
            <a:off x="438150" y="781050"/>
            <a:ext cx="11430000" cy="539591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IN" dirty="0" smtClean="0">
                <a:latin typeface="+mn-lt"/>
                <a:ea typeface="+mn-ea"/>
                <a:cs typeface="+mn-cs"/>
              </a:rPr>
              <a:t>Responsibilities of DEO/Officer 2</a:t>
            </a:r>
            <a:endParaRPr lang="en-IN" dirty="0">
              <a:latin typeface="+mn-lt"/>
              <a:ea typeface="+mn-ea"/>
              <a:cs typeface="+mn-cs"/>
            </a:endParaRPr>
          </a:p>
        </p:txBody>
      </p:sp>
      <p:sp>
        <p:nvSpPr>
          <p:cNvPr id="28675" name="Content Placeholder 2"/>
          <p:cNvSpPr>
            <a:spLocks noGrp="1"/>
          </p:cNvSpPr>
          <p:nvPr>
            <p:ph idx="1"/>
          </p:nvPr>
        </p:nvSpPr>
        <p:spPr/>
        <p:txBody>
          <a:bodyPr/>
          <a:lstStyle/>
          <a:p>
            <a:r>
              <a:rPr lang="en-IN" smtClean="0"/>
              <a:t>Monitor and periodically review the progress of form processing</a:t>
            </a:r>
          </a:p>
          <a:p>
            <a:r>
              <a:rPr lang="en-IN" smtClean="0"/>
              <a:t>Review the remaining work with EROs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4614863" y="14288"/>
            <a:ext cx="2189162" cy="461962"/>
          </a:xfrm>
          <a:prstGeom prst="rect">
            <a:avLst/>
          </a:prstGeom>
          <a:noFill/>
          <a:ln w="9525">
            <a:noFill/>
            <a:miter lim="800000"/>
            <a:headEnd/>
            <a:tailEnd/>
          </a:ln>
        </p:spPr>
        <p:txBody>
          <a:bodyPr wrap="none">
            <a:spAutoFit/>
          </a:bodyPr>
          <a:lstStyle/>
          <a:p>
            <a:r>
              <a:rPr lang="en-IN" altLang="en-US" sz="2400" b="1">
                <a:latin typeface="Calibri" pitchFamily="34" charset="0"/>
              </a:rPr>
              <a:t>DEO Dashboard</a:t>
            </a:r>
          </a:p>
        </p:txBody>
      </p:sp>
      <p:pic>
        <p:nvPicPr>
          <p:cNvPr id="29699" name="Picture 4" descr="deo.jpg"/>
          <p:cNvPicPr>
            <a:picLocks noChangeAspect="1"/>
          </p:cNvPicPr>
          <p:nvPr/>
        </p:nvPicPr>
        <p:blipFill>
          <a:blip r:embed="rId2" cstate="print"/>
          <a:srcRect/>
          <a:stretch>
            <a:fillRect/>
          </a:stretch>
        </p:blipFill>
        <p:spPr bwMode="auto">
          <a:xfrm>
            <a:off x="0" y="758825"/>
            <a:ext cx="12192000" cy="575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4614863" y="14288"/>
            <a:ext cx="3368675" cy="461962"/>
          </a:xfrm>
          <a:prstGeom prst="rect">
            <a:avLst/>
          </a:prstGeom>
          <a:noFill/>
          <a:ln w="9525">
            <a:noFill/>
            <a:miter lim="800000"/>
            <a:headEnd/>
            <a:tailEnd/>
          </a:ln>
        </p:spPr>
        <p:txBody>
          <a:bodyPr wrap="none">
            <a:spAutoFit/>
          </a:bodyPr>
          <a:lstStyle/>
          <a:p>
            <a:r>
              <a:rPr lang="en-IN" altLang="en-US" sz="2400" b="1">
                <a:latin typeface="Calibri" pitchFamily="34" charset="0"/>
              </a:rPr>
              <a:t>DEO Dynamic Dashboard</a:t>
            </a:r>
          </a:p>
        </p:txBody>
      </p:sp>
      <p:pic>
        <p:nvPicPr>
          <p:cNvPr id="30723" name="Content Placeholder 6" descr="deo1.jpg"/>
          <p:cNvPicPr>
            <a:picLocks noGrp="1" noChangeAspect="1"/>
          </p:cNvPicPr>
          <p:nvPr>
            <p:ph idx="1"/>
          </p:nvPr>
        </p:nvPicPr>
        <p:blipFill>
          <a:blip r:embed="rId2" cstate="print"/>
          <a:srcRect/>
          <a:stretch>
            <a:fillRect/>
          </a:stretch>
        </p:blipFill>
        <p:spPr>
          <a:xfrm>
            <a:off x="304800" y="781050"/>
            <a:ext cx="11544300" cy="53959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98488" y="192088"/>
            <a:ext cx="11066462" cy="644525"/>
          </a:xfrm>
        </p:spPr>
        <p:txBody>
          <a:bodyPr/>
          <a:lstStyle/>
          <a:p>
            <a:r>
              <a:rPr lang="en-GB" sz="3600" smtClean="0"/>
              <a:t>Common Deficiencies in ERs Maintenance</a:t>
            </a:r>
          </a:p>
        </p:txBody>
      </p:sp>
      <p:sp>
        <p:nvSpPr>
          <p:cNvPr id="4099" name="Rectangle 3"/>
          <p:cNvSpPr>
            <a:spLocks noChangeArrowheads="1"/>
          </p:cNvSpPr>
          <p:nvPr/>
        </p:nvSpPr>
        <p:spPr bwMode="auto">
          <a:xfrm>
            <a:off x="598488" y="841375"/>
            <a:ext cx="11066462" cy="4764088"/>
          </a:xfrm>
          <a:prstGeom prst="rect">
            <a:avLst/>
          </a:prstGeom>
          <a:noFill/>
          <a:ln w="9525">
            <a:noFill/>
            <a:miter lim="800000"/>
            <a:headEnd/>
            <a:tailEnd/>
          </a:ln>
        </p:spPr>
        <p:txBody>
          <a:bodyPr>
            <a:spAutoFit/>
          </a:bodyPr>
          <a:lstStyle/>
          <a:p>
            <a:pPr marL="342900" indent="-342900" algn="just">
              <a:lnSpc>
                <a:spcPct val="115000"/>
              </a:lnSpc>
              <a:buFont typeface="Wingdings" pitchFamily="2" charset="2"/>
              <a:buChar char=""/>
            </a:pPr>
            <a:r>
              <a:rPr lang="en-IN" sz="2200" b="1">
                <a:latin typeface="Calibri" pitchFamily="34" charset="0"/>
                <a:ea typeface="Calibri" pitchFamily="34" charset="0"/>
                <a:cs typeface="Mangal" pitchFamily="18" charset="0"/>
              </a:rPr>
              <a:t>Notice/Intimation</a:t>
            </a:r>
            <a:r>
              <a:rPr lang="en-IN" sz="2200">
                <a:latin typeface="Calibri" pitchFamily="34" charset="0"/>
                <a:ea typeface="Calibri" pitchFamily="34" charset="0"/>
                <a:cs typeface="Mangal" pitchFamily="18" charset="0"/>
              </a:rPr>
              <a:t> is not given while deleting the electors entries from the ERs either through form-7 or Suo-Moto on Shifting/Absent electors cases. </a:t>
            </a:r>
            <a:endParaRPr lang="en-US" sz="22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200">
                <a:latin typeface="Calibri" pitchFamily="34" charset="0"/>
                <a:ea typeface="Calibri" pitchFamily="34" charset="0"/>
                <a:cs typeface="Mangal" pitchFamily="18" charset="0"/>
              </a:rPr>
              <a:t>Delay in prompt disposal of claims and no information to the applicant on the status processing of his application. </a:t>
            </a:r>
            <a:endParaRPr lang="en-US" sz="22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200">
                <a:latin typeface="Calibri" pitchFamily="34" charset="0"/>
                <a:ea typeface="Calibri" pitchFamily="34" charset="0"/>
                <a:cs typeface="Mangal" pitchFamily="18" charset="0"/>
              </a:rPr>
              <a:t>Quality of BLO field verification is neither uniform nor monitored by supervisory officers on a continuous basis.</a:t>
            </a:r>
            <a:endParaRPr lang="en-US" sz="22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200" b="1">
                <a:latin typeface="Calibri" pitchFamily="34" charset="0"/>
                <a:ea typeface="Calibri" pitchFamily="34" charset="0"/>
                <a:cs typeface="Mangal" pitchFamily="18" charset="0"/>
              </a:rPr>
              <a:t>Part –IV </a:t>
            </a:r>
            <a:r>
              <a:rPr lang="en-IN" sz="2200">
                <a:latin typeface="Calibri" pitchFamily="34" charset="0"/>
                <a:ea typeface="Calibri" pitchFamily="34" charset="0"/>
                <a:cs typeface="Mangal" pitchFamily="18" charset="0"/>
              </a:rPr>
              <a:t>is often not filled in majority of the applications leading to multiple entries and multiple EPICs.</a:t>
            </a:r>
          </a:p>
          <a:p>
            <a:pPr marL="342900" indent="-342900" algn="just">
              <a:lnSpc>
                <a:spcPct val="115000"/>
              </a:lnSpc>
              <a:buFont typeface="Wingdings" pitchFamily="2" charset="2"/>
              <a:buChar char=""/>
            </a:pPr>
            <a:r>
              <a:rPr lang="en-IN" sz="2200" b="1">
                <a:latin typeface="Calibri" pitchFamily="34" charset="0"/>
                <a:ea typeface="Calibri" pitchFamily="34" charset="0"/>
                <a:cs typeface="Mangal" pitchFamily="18" charset="0"/>
              </a:rPr>
              <a:t>Part III </a:t>
            </a:r>
            <a:r>
              <a:rPr lang="en-IN" sz="2200">
                <a:latin typeface="Calibri" pitchFamily="34" charset="0"/>
                <a:ea typeface="Calibri" pitchFamily="34" charset="0"/>
                <a:cs typeface="Mangal" pitchFamily="18" charset="0"/>
              </a:rPr>
              <a:t>information is not often filled in causing wrong section formations</a:t>
            </a:r>
            <a:endParaRPr lang="en-US" sz="22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200" b="1">
                <a:latin typeface="Calibri" pitchFamily="34" charset="0"/>
                <a:ea typeface="Calibri" pitchFamily="34" charset="0"/>
                <a:cs typeface="Mangal" pitchFamily="18" charset="0"/>
              </a:rPr>
              <a:t>Declaration</a:t>
            </a:r>
            <a:r>
              <a:rPr lang="en-IN" sz="2200">
                <a:latin typeface="Calibri" pitchFamily="34" charset="0"/>
                <a:ea typeface="Calibri" pitchFamily="34" charset="0"/>
                <a:cs typeface="Mangal" pitchFamily="18" charset="0"/>
              </a:rPr>
              <a:t> from over 25 years’ first time applicants is not insisted.</a:t>
            </a:r>
            <a:endParaRPr lang="en-US" sz="22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200">
                <a:latin typeface="Calibri" pitchFamily="34" charset="0"/>
                <a:ea typeface="Calibri" pitchFamily="34" charset="0"/>
                <a:cs typeface="Mangal" pitchFamily="18" charset="0"/>
              </a:rPr>
              <a:t>Systematic Deletion of entries on Part-IV on shifting in Form-6 from the earlier Rolls based is missing</a:t>
            </a:r>
            <a:endParaRPr lang="en-US" sz="2200">
              <a:latin typeface="Calibri" pitchFamily="34" charset="0"/>
              <a:ea typeface="Calibri" pitchFamily="34" charset="0"/>
              <a:cs typeface="Mangal"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2438"/>
            <a:ext cx="9144000" cy="5878512"/>
          </a:xfrm>
          <a:prstGeom prst="rect">
            <a:avLst/>
          </a:prstGeom>
          <a:noFill/>
        </p:spPr>
        <p:txBody>
          <a:bodyPr>
            <a:spAutoFit/>
          </a:bodyPr>
          <a:lstStyle/>
          <a:p>
            <a:pPr fontAlgn="auto">
              <a:spcBef>
                <a:spcPts val="0"/>
              </a:spcBef>
              <a:spcAft>
                <a:spcPts val="0"/>
              </a:spcAft>
              <a:defRPr/>
            </a:pPr>
            <a:r>
              <a:rPr lang="en-IN" sz="4400" dirty="0">
                <a:latin typeface="+mn-lt"/>
                <a:cs typeface="+mn-cs"/>
              </a:rPr>
              <a:t>User : ERO / Officer </a:t>
            </a:r>
            <a:r>
              <a:rPr lang="en-IN" sz="4400" dirty="0">
                <a:latin typeface="+mn-lt"/>
                <a:cs typeface="+mn-cs"/>
              </a:rPr>
              <a:t>3</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r>
              <a:rPr lang="en-GB" sz="2800" dirty="0">
                <a:latin typeface="+mn-lt"/>
                <a:cs typeface="+mn-cs"/>
              </a:rPr>
              <a:t>ERO Order </a:t>
            </a:r>
          </a:p>
          <a:p>
            <a:pPr marL="914400" lvl="1" indent="-457200" fontAlgn="auto">
              <a:spcBef>
                <a:spcPts val="0"/>
              </a:spcBef>
              <a:spcAft>
                <a:spcPts val="0"/>
              </a:spcAft>
              <a:buFont typeface="Arial" pitchFamily="34" charset="0"/>
              <a:buChar char="•"/>
              <a:defRPr/>
            </a:pPr>
            <a:r>
              <a:rPr lang="en-GB" sz="2800" dirty="0">
                <a:latin typeface="+mn-lt"/>
                <a:cs typeface="+mn-cs"/>
              </a:rPr>
              <a:t>Accept/Reject</a:t>
            </a:r>
          </a:p>
          <a:p>
            <a:pPr marL="914400" lvl="1" indent="-457200" fontAlgn="auto">
              <a:spcBef>
                <a:spcPts val="0"/>
              </a:spcBef>
              <a:spcAft>
                <a:spcPts val="0"/>
              </a:spcAft>
              <a:buFont typeface="Arial" pitchFamily="34" charset="0"/>
              <a:buChar char="•"/>
              <a:defRPr/>
            </a:pPr>
            <a:r>
              <a:rPr lang="en-GB" sz="2800" dirty="0">
                <a:latin typeface="+mn-lt"/>
                <a:cs typeface="+mn-cs"/>
              </a:rPr>
              <a:t>Schedule hearing</a:t>
            </a:r>
          </a:p>
          <a:p>
            <a:pPr marL="914400" lvl="1" indent="-457200" fontAlgn="auto">
              <a:spcBef>
                <a:spcPts val="0"/>
              </a:spcBef>
              <a:spcAft>
                <a:spcPts val="0"/>
              </a:spcAft>
              <a:buFont typeface="Arial" pitchFamily="34" charset="0"/>
              <a:buChar char="•"/>
              <a:defRPr/>
            </a:pPr>
            <a:r>
              <a:rPr lang="en-GB" sz="2800" dirty="0">
                <a:latin typeface="+mn-lt"/>
                <a:cs typeface="+mn-cs"/>
              </a:rPr>
              <a:t>Reinitiate process of field verification</a:t>
            </a:r>
          </a:p>
          <a:p>
            <a:pPr marL="457200" indent="-457200" fontAlgn="auto">
              <a:spcBef>
                <a:spcPts val="0"/>
              </a:spcBef>
              <a:spcAft>
                <a:spcPts val="0"/>
              </a:spcAft>
              <a:buFont typeface="Arial" pitchFamily="34" charset="0"/>
              <a:buChar char="•"/>
              <a:defRPr/>
            </a:pPr>
            <a:r>
              <a:rPr lang="en-US" sz="2800" dirty="0" err="1">
                <a:latin typeface="+mn-lt"/>
                <a:cs typeface="+mn-cs"/>
              </a:rPr>
              <a:t>Suo</a:t>
            </a:r>
            <a:r>
              <a:rPr lang="en-US" sz="2800" dirty="0">
                <a:latin typeface="+mn-lt"/>
                <a:cs typeface="+mn-cs"/>
              </a:rPr>
              <a:t> Moto Deletion</a:t>
            </a:r>
          </a:p>
          <a:p>
            <a:pPr marL="457200" indent="-457200" fontAlgn="auto">
              <a:spcBef>
                <a:spcPts val="0"/>
              </a:spcBef>
              <a:spcAft>
                <a:spcPts val="0"/>
              </a:spcAft>
              <a:buFont typeface="Arial" pitchFamily="34" charset="0"/>
              <a:buChar char="•"/>
              <a:defRPr/>
            </a:pPr>
            <a:r>
              <a:rPr lang="en-GB" sz="2800" dirty="0">
                <a:latin typeface="+mn-lt"/>
                <a:cs typeface="+mn-cs"/>
              </a:rPr>
              <a:t>Monitors &amp; permits migration of entry to EROs</a:t>
            </a:r>
          </a:p>
          <a:p>
            <a:pPr marL="914400" lvl="1" indent="-457200" fontAlgn="auto">
              <a:spcBef>
                <a:spcPts val="0"/>
              </a:spcBef>
              <a:spcAft>
                <a:spcPts val="0"/>
              </a:spcAft>
              <a:buFont typeface="Arial" pitchFamily="34" charset="0"/>
              <a:buChar char="•"/>
              <a:defRPr/>
            </a:pPr>
            <a:r>
              <a:rPr lang="en-GB" sz="2800" dirty="0">
                <a:latin typeface="+mn-lt"/>
                <a:cs typeface="+mn-cs"/>
              </a:rPr>
              <a:t>Deletion request to/from other ERO</a:t>
            </a:r>
          </a:p>
          <a:p>
            <a:pPr marL="457200" indent="-457200" fontAlgn="auto">
              <a:spcBef>
                <a:spcPts val="0"/>
              </a:spcBef>
              <a:spcAft>
                <a:spcPts val="0"/>
              </a:spcAft>
              <a:buFont typeface="Arial" pitchFamily="34" charset="0"/>
              <a:buChar char="•"/>
              <a:defRPr/>
            </a:pPr>
            <a:r>
              <a:rPr lang="en-GB" sz="2800" dirty="0">
                <a:latin typeface="+mn-lt"/>
                <a:cs typeface="+mn-cs"/>
              </a:rPr>
              <a:t>Inclusion/Modification/Deletion in E-Roll</a:t>
            </a:r>
          </a:p>
          <a:p>
            <a:pPr marL="457200" indent="-457200" fontAlgn="auto">
              <a:spcBef>
                <a:spcPts val="0"/>
              </a:spcBef>
              <a:spcAft>
                <a:spcPts val="0"/>
              </a:spcAft>
              <a:buFont typeface="Arial" pitchFamily="34" charset="0"/>
              <a:buChar char="•"/>
              <a:defRPr/>
            </a:pPr>
            <a:r>
              <a:rPr lang="en-GB" sz="2800" dirty="0">
                <a:latin typeface="+mn-lt"/>
                <a:cs typeface="+mn-cs"/>
              </a:rPr>
              <a:t>E-Roll Management</a:t>
            </a:r>
          </a:p>
          <a:p>
            <a:pPr marL="457200" indent="-457200" fontAlgn="auto">
              <a:spcBef>
                <a:spcPts val="0"/>
              </a:spcBef>
              <a:spcAft>
                <a:spcPts val="0"/>
              </a:spcAft>
              <a:buFont typeface="Arial" pitchFamily="34" charset="0"/>
              <a:buChar char="•"/>
              <a:defRPr/>
            </a:pPr>
            <a:r>
              <a:rPr lang="en-GB" sz="2800" dirty="0">
                <a:latin typeface="+mn-lt"/>
                <a:cs typeface="+mn-cs"/>
              </a:rPr>
              <a:t>View Dashboard</a:t>
            </a:r>
          </a:p>
          <a:p>
            <a:pPr marL="457200" indent="-457200" fontAlgn="auto">
              <a:spcBef>
                <a:spcPts val="0"/>
              </a:spcBef>
              <a:spcAft>
                <a:spcPts val="0"/>
              </a:spcAft>
              <a:buFont typeface="Arial" pitchFamily="34" charset="0"/>
              <a:buChar char="•"/>
              <a:defRPr/>
            </a:pPr>
            <a:r>
              <a:rPr lang="en-GB" sz="2800" dirty="0">
                <a:latin typeface="+mn-lt"/>
                <a:cs typeface="+mn-cs"/>
              </a:rPr>
              <a:t>BLO Management</a:t>
            </a:r>
            <a:endParaRPr lang="en-IN" sz="2800" dirty="0">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3848100" y="-76200"/>
            <a:ext cx="3752850" cy="769938"/>
          </a:xfrm>
          <a:prstGeom prst="rect">
            <a:avLst/>
          </a:prstGeom>
          <a:noFill/>
          <a:ln w="9525">
            <a:noFill/>
            <a:miter lim="800000"/>
            <a:headEnd/>
            <a:tailEnd/>
          </a:ln>
        </p:spPr>
        <p:txBody>
          <a:bodyPr wrap="none">
            <a:spAutoFit/>
          </a:bodyPr>
          <a:lstStyle/>
          <a:p>
            <a:r>
              <a:rPr lang="en-US" sz="4400">
                <a:latin typeface="Calibri" pitchFamily="34" charset="0"/>
              </a:rPr>
              <a:t>ERO Homepage</a:t>
            </a:r>
            <a:endParaRPr lang="en-GB" sz="4400">
              <a:latin typeface="Calibri" pitchFamily="34" charset="0"/>
            </a:endParaRPr>
          </a:p>
        </p:txBody>
      </p:sp>
      <p:pic>
        <p:nvPicPr>
          <p:cNvPr id="32771" name="Content Placeholder 6" descr="ERO1.jpg"/>
          <p:cNvPicPr>
            <a:picLocks noGrp="1" noChangeAspect="1"/>
          </p:cNvPicPr>
          <p:nvPr>
            <p:ph idx="1"/>
          </p:nvPr>
        </p:nvPicPr>
        <p:blipFill>
          <a:blip r:embed="rId2" cstate="print"/>
          <a:srcRect/>
          <a:stretch>
            <a:fillRect/>
          </a:stretch>
        </p:blipFill>
        <p:spPr>
          <a:xfrm>
            <a:off x="0" y="609600"/>
            <a:ext cx="12192000" cy="6248400"/>
          </a:xfrm>
        </p:spPr>
      </p:pic>
      <p:sp>
        <p:nvSpPr>
          <p:cNvPr id="4" name="Oval 3"/>
          <p:cNvSpPr/>
          <p:nvPr/>
        </p:nvSpPr>
        <p:spPr>
          <a:xfrm>
            <a:off x="1504950" y="2514600"/>
            <a:ext cx="3238500" cy="2457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2438"/>
            <a:ext cx="9144000" cy="5694362"/>
          </a:xfrm>
          <a:prstGeom prst="rect">
            <a:avLst/>
          </a:prstGeom>
          <a:noFill/>
        </p:spPr>
        <p:txBody>
          <a:bodyPr>
            <a:spAutoFit/>
          </a:bodyPr>
          <a:lstStyle/>
          <a:p>
            <a:pPr fontAlgn="auto">
              <a:spcBef>
                <a:spcPts val="0"/>
              </a:spcBef>
              <a:spcAft>
                <a:spcPts val="0"/>
              </a:spcAft>
              <a:defRPr/>
            </a:pPr>
            <a:r>
              <a:rPr lang="en-IN" sz="4400" dirty="0">
                <a:latin typeface="+mn-lt"/>
                <a:cs typeface="+mn-cs"/>
              </a:rPr>
              <a:t>User : ERO / Officer </a:t>
            </a:r>
            <a:r>
              <a:rPr lang="en-IN" sz="4400" dirty="0">
                <a:latin typeface="+mn-lt"/>
                <a:cs typeface="+mn-cs"/>
              </a:rPr>
              <a:t>3</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r>
              <a:rPr lang="en-GB" sz="3200" dirty="0">
                <a:latin typeface="+mn-lt"/>
                <a:cs typeface="+mn-cs"/>
              </a:rPr>
              <a:t>ERO Order Accept/Reject</a:t>
            </a:r>
          </a:p>
          <a:p>
            <a:pPr marL="914400" lvl="1" indent="-457200" fontAlgn="auto">
              <a:spcBef>
                <a:spcPts val="0"/>
              </a:spcBef>
              <a:spcAft>
                <a:spcPts val="0"/>
              </a:spcAft>
              <a:buFont typeface="Arial" pitchFamily="34" charset="0"/>
              <a:buChar char="•"/>
              <a:defRPr/>
            </a:pPr>
            <a:r>
              <a:rPr lang="en-US" sz="2400" dirty="0">
                <a:latin typeface="+mn-lt"/>
                <a:cs typeface="+mn-cs"/>
              </a:rPr>
              <a:t>When ERO clicks on this tab he/ she will get the list of forms which are under process.</a:t>
            </a:r>
          </a:p>
          <a:p>
            <a:pPr marL="914400" lvl="1" indent="-457200" fontAlgn="auto">
              <a:spcBef>
                <a:spcPts val="0"/>
              </a:spcBef>
              <a:spcAft>
                <a:spcPts val="0"/>
              </a:spcAft>
              <a:buFont typeface="Arial" pitchFamily="34" charset="0"/>
              <a:buChar char="•"/>
              <a:defRPr/>
            </a:pPr>
            <a:r>
              <a:rPr lang="en-US" sz="2400" dirty="0">
                <a:latin typeface="+mn-lt"/>
                <a:cs typeface="+mn-cs"/>
              </a:rPr>
              <a:t>Here forms 6/ 6A/ 7/ 7A/ 8 could be selected. These forms could be in different states like BLO Appointed, field verified etc. Results could also be filtered on basis of date, part number etc. Forms could also be searched based on either form number or EPIC number. After clicking on ‘Process’ link he/ she gets form on screen which contain information about applicant’s personal details, family details and field verification report.</a:t>
            </a:r>
          </a:p>
          <a:p>
            <a:pPr marL="914400" lvl="1" indent="-457200" fontAlgn="auto">
              <a:spcBef>
                <a:spcPts val="0"/>
              </a:spcBef>
              <a:spcAft>
                <a:spcPts val="0"/>
              </a:spcAft>
              <a:buFont typeface="Arial" pitchFamily="34" charset="0"/>
              <a:buChar char="•"/>
              <a:defRPr/>
            </a:pPr>
            <a:r>
              <a:rPr lang="en-US" sz="2400" dirty="0">
                <a:latin typeface="+mn-lt"/>
                <a:cs typeface="+mn-cs"/>
              </a:rPr>
              <a:t>If ERO has any doubt he/ she can schedule hearing or accept the application.</a:t>
            </a:r>
            <a:endParaRPr lang="en-GB" sz="2400" dirty="0">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
          <p:cNvSpPr txBox="1">
            <a:spLocks noChangeArrowheads="1"/>
          </p:cNvSpPr>
          <p:nvPr/>
        </p:nvSpPr>
        <p:spPr bwMode="auto">
          <a:xfrm>
            <a:off x="3848100" y="-76200"/>
            <a:ext cx="3752850" cy="769938"/>
          </a:xfrm>
          <a:prstGeom prst="rect">
            <a:avLst/>
          </a:prstGeom>
          <a:noFill/>
          <a:ln w="9525">
            <a:noFill/>
            <a:miter lim="800000"/>
            <a:headEnd/>
            <a:tailEnd/>
          </a:ln>
        </p:spPr>
        <p:txBody>
          <a:bodyPr wrap="none">
            <a:spAutoFit/>
          </a:bodyPr>
          <a:lstStyle/>
          <a:p>
            <a:r>
              <a:rPr lang="en-US" sz="4400">
                <a:latin typeface="Calibri" pitchFamily="34" charset="0"/>
              </a:rPr>
              <a:t>ERO Homepage</a:t>
            </a:r>
            <a:endParaRPr lang="en-GB" sz="4400">
              <a:latin typeface="Calibri" pitchFamily="34" charset="0"/>
            </a:endParaRPr>
          </a:p>
        </p:txBody>
      </p:sp>
      <p:pic>
        <p:nvPicPr>
          <p:cNvPr id="34819" name="Content Placeholder 6" descr="ERO1.jpg"/>
          <p:cNvPicPr>
            <a:picLocks noGrp="1" noChangeAspect="1"/>
          </p:cNvPicPr>
          <p:nvPr>
            <p:ph idx="1"/>
          </p:nvPr>
        </p:nvPicPr>
        <p:blipFill>
          <a:blip r:embed="rId2" cstate="print"/>
          <a:srcRect/>
          <a:stretch>
            <a:fillRect/>
          </a:stretch>
        </p:blipFill>
        <p:spPr>
          <a:xfrm>
            <a:off x="0" y="609600"/>
            <a:ext cx="12192000" cy="6248400"/>
          </a:xfrm>
        </p:spPr>
      </p:pic>
      <p:sp>
        <p:nvSpPr>
          <p:cNvPr id="4" name="Oval 3"/>
          <p:cNvSpPr/>
          <p:nvPr/>
        </p:nvSpPr>
        <p:spPr>
          <a:xfrm>
            <a:off x="4419600" y="2514600"/>
            <a:ext cx="3238500" cy="2457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2438"/>
            <a:ext cx="9144000" cy="4154487"/>
          </a:xfrm>
          <a:prstGeom prst="rect">
            <a:avLst/>
          </a:prstGeom>
          <a:noFill/>
        </p:spPr>
        <p:txBody>
          <a:bodyPr>
            <a:spAutoFit/>
          </a:bodyPr>
          <a:lstStyle/>
          <a:p>
            <a:pPr fontAlgn="auto">
              <a:spcBef>
                <a:spcPts val="0"/>
              </a:spcBef>
              <a:spcAft>
                <a:spcPts val="0"/>
              </a:spcAft>
              <a:defRPr/>
            </a:pPr>
            <a:r>
              <a:rPr lang="en-IN" sz="4400" dirty="0">
                <a:latin typeface="+mn-lt"/>
                <a:cs typeface="+mn-cs"/>
              </a:rPr>
              <a:t>User : ERO / Officer </a:t>
            </a:r>
            <a:r>
              <a:rPr lang="en-IN" sz="4400" dirty="0">
                <a:latin typeface="+mn-lt"/>
                <a:cs typeface="+mn-cs"/>
              </a:rPr>
              <a:t>3</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r>
              <a:rPr lang="en-US" sz="2800" dirty="0" err="1">
                <a:latin typeface="+mn-lt"/>
                <a:cs typeface="+mn-cs"/>
              </a:rPr>
              <a:t>Suo</a:t>
            </a:r>
            <a:r>
              <a:rPr lang="en-US" sz="2800" dirty="0">
                <a:latin typeface="+mn-lt"/>
                <a:cs typeface="+mn-cs"/>
              </a:rPr>
              <a:t> Moto Deletion</a:t>
            </a:r>
          </a:p>
          <a:p>
            <a:pPr lvl="1" algn="just" fontAlgn="auto">
              <a:spcBef>
                <a:spcPts val="0"/>
              </a:spcBef>
              <a:spcAft>
                <a:spcPts val="0"/>
              </a:spcAft>
              <a:buFont typeface="Arial" pitchFamily="34" charset="0"/>
              <a:buChar char="•"/>
              <a:defRPr/>
            </a:pPr>
            <a:r>
              <a:rPr lang="en-IN" sz="2800" dirty="0">
                <a:latin typeface="+mn-lt"/>
                <a:cs typeface="+mn-cs"/>
              </a:rPr>
              <a:t>If the person is dead (Registered or Reported).</a:t>
            </a:r>
            <a:endParaRPr lang="en-US" sz="2800" dirty="0">
              <a:latin typeface="+mn-lt"/>
              <a:cs typeface="+mn-cs"/>
            </a:endParaRPr>
          </a:p>
          <a:p>
            <a:pPr lvl="1" algn="just" fontAlgn="auto">
              <a:spcBef>
                <a:spcPts val="0"/>
              </a:spcBef>
              <a:spcAft>
                <a:spcPts val="0"/>
              </a:spcAft>
              <a:buFont typeface="Arial" pitchFamily="34" charset="0"/>
              <a:buChar char="•"/>
              <a:defRPr/>
            </a:pPr>
            <a:r>
              <a:rPr lang="en-IN" sz="2800" dirty="0">
                <a:latin typeface="+mn-lt"/>
                <a:cs typeface="+mn-cs"/>
              </a:rPr>
              <a:t>If he has shifted to new place without deletion old data in ER.</a:t>
            </a:r>
            <a:endParaRPr lang="en-US" sz="2800" dirty="0">
              <a:latin typeface="+mn-lt"/>
              <a:cs typeface="+mn-cs"/>
            </a:endParaRPr>
          </a:p>
          <a:p>
            <a:pPr lvl="1" algn="just" fontAlgn="auto">
              <a:spcBef>
                <a:spcPts val="0"/>
              </a:spcBef>
              <a:spcAft>
                <a:spcPts val="0"/>
              </a:spcAft>
              <a:buFont typeface="Arial" pitchFamily="34" charset="0"/>
              <a:buChar char="•"/>
              <a:defRPr/>
            </a:pPr>
            <a:r>
              <a:rPr lang="en-IN" sz="2800" dirty="0">
                <a:latin typeface="+mn-lt"/>
                <a:cs typeface="+mn-cs"/>
              </a:rPr>
              <a:t>If he is found in old address while he has enrolled in new place.</a:t>
            </a:r>
            <a:endParaRPr lang="en-US" sz="2800" dirty="0">
              <a:latin typeface="+mn-lt"/>
              <a:cs typeface="+mn-cs"/>
            </a:endParaRPr>
          </a:p>
          <a:p>
            <a:pPr lvl="1" algn="just" fontAlgn="auto">
              <a:spcBef>
                <a:spcPts val="0"/>
              </a:spcBef>
              <a:spcAft>
                <a:spcPts val="0"/>
              </a:spcAft>
              <a:buFont typeface="Arial" pitchFamily="34" charset="0"/>
              <a:buChar char="•"/>
              <a:defRPr/>
            </a:pPr>
            <a:r>
              <a:rPr lang="en-IN" sz="2800" dirty="0">
                <a:latin typeface="+mn-lt"/>
                <a:cs typeface="+mn-cs"/>
              </a:rPr>
              <a:t>Demographic similar entry</a:t>
            </a:r>
            <a:endParaRPr lang="en-US" sz="2800" dirty="0">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3848100" y="-76200"/>
            <a:ext cx="3752850" cy="769938"/>
          </a:xfrm>
          <a:prstGeom prst="rect">
            <a:avLst/>
          </a:prstGeom>
          <a:noFill/>
          <a:ln w="9525">
            <a:noFill/>
            <a:miter lim="800000"/>
            <a:headEnd/>
            <a:tailEnd/>
          </a:ln>
        </p:spPr>
        <p:txBody>
          <a:bodyPr wrap="none">
            <a:spAutoFit/>
          </a:bodyPr>
          <a:lstStyle/>
          <a:p>
            <a:r>
              <a:rPr lang="en-US" sz="4400">
                <a:latin typeface="Calibri" pitchFamily="34" charset="0"/>
              </a:rPr>
              <a:t>ERO Homepage</a:t>
            </a:r>
            <a:endParaRPr lang="en-GB" sz="4400">
              <a:latin typeface="Calibri" pitchFamily="34" charset="0"/>
            </a:endParaRPr>
          </a:p>
        </p:txBody>
      </p:sp>
      <p:pic>
        <p:nvPicPr>
          <p:cNvPr id="36867" name="Content Placeholder 6" descr="ERO1.jpg"/>
          <p:cNvPicPr>
            <a:picLocks noGrp="1" noChangeAspect="1"/>
          </p:cNvPicPr>
          <p:nvPr>
            <p:ph idx="1"/>
          </p:nvPr>
        </p:nvPicPr>
        <p:blipFill>
          <a:blip r:embed="rId2" cstate="print"/>
          <a:srcRect/>
          <a:stretch>
            <a:fillRect/>
          </a:stretch>
        </p:blipFill>
        <p:spPr>
          <a:xfrm>
            <a:off x="0" y="609600"/>
            <a:ext cx="12192000" cy="6248400"/>
          </a:xfrm>
        </p:spPr>
      </p:pic>
      <p:sp>
        <p:nvSpPr>
          <p:cNvPr id="4" name="Oval 3"/>
          <p:cNvSpPr/>
          <p:nvPr/>
        </p:nvSpPr>
        <p:spPr>
          <a:xfrm>
            <a:off x="1485900" y="4038600"/>
            <a:ext cx="3238500" cy="2457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2438"/>
            <a:ext cx="9144000" cy="5324475"/>
          </a:xfrm>
          <a:prstGeom prst="rect">
            <a:avLst/>
          </a:prstGeom>
          <a:noFill/>
        </p:spPr>
        <p:txBody>
          <a:bodyPr>
            <a:spAutoFit/>
          </a:bodyPr>
          <a:lstStyle/>
          <a:p>
            <a:pPr fontAlgn="auto">
              <a:spcBef>
                <a:spcPts val="0"/>
              </a:spcBef>
              <a:spcAft>
                <a:spcPts val="0"/>
              </a:spcAft>
              <a:defRPr/>
            </a:pPr>
            <a:r>
              <a:rPr lang="en-IN" sz="4400" dirty="0">
                <a:latin typeface="+mn-lt"/>
                <a:cs typeface="+mn-cs"/>
              </a:rPr>
              <a:t>User : ERO / Officer </a:t>
            </a:r>
            <a:r>
              <a:rPr lang="en-IN" sz="4400" dirty="0">
                <a:latin typeface="+mn-lt"/>
                <a:cs typeface="+mn-cs"/>
              </a:rPr>
              <a:t>3</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r>
              <a:rPr lang="en-US" sz="2800" dirty="0">
                <a:latin typeface="+mn-lt"/>
                <a:cs typeface="+mn-cs"/>
              </a:rPr>
              <a:t>Deletion Request to/ from other ERO</a:t>
            </a:r>
          </a:p>
          <a:p>
            <a:pPr marL="457200" indent="-457200" fontAlgn="auto">
              <a:spcBef>
                <a:spcPts val="0"/>
              </a:spcBef>
              <a:spcAft>
                <a:spcPts val="0"/>
              </a:spcAft>
              <a:buFont typeface="Arial" pitchFamily="34" charset="0"/>
              <a:buChar char="•"/>
              <a:defRPr/>
            </a:pPr>
            <a:endParaRPr lang="en-US" sz="2800" dirty="0">
              <a:latin typeface="+mn-lt"/>
              <a:cs typeface="+mn-cs"/>
            </a:endParaRPr>
          </a:p>
          <a:p>
            <a:pPr lvl="1" algn="just" fontAlgn="auto">
              <a:spcBef>
                <a:spcPts val="0"/>
              </a:spcBef>
              <a:spcAft>
                <a:spcPts val="0"/>
              </a:spcAft>
              <a:buFont typeface="Arial" pitchFamily="34" charset="0"/>
              <a:buChar char="•"/>
              <a:defRPr/>
            </a:pPr>
            <a:r>
              <a:rPr lang="en-US" sz="2400" dirty="0">
                <a:latin typeface="+mn-lt"/>
                <a:cs typeface="+mn-cs"/>
              </a:rPr>
              <a:t>When ERO clicks on this tab he/ she get the list of forms which already have record or have EPIC number. Here forms 6/ 6A/ 7/ 7A/ 8 could be selected. These forms could be in different states like BLO Appointed, field verified etc. Results could also be filtered on basis of date, part number etc. Forms could also be searched based on either form number or EPIC number. After clicking on ‘Process’ link he/ she gets form on screen which contain information about applicant’s personal details, family details and field verification report.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4"/>
          <p:cNvSpPr txBox="1">
            <a:spLocks noChangeArrowheads="1"/>
          </p:cNvSpPr>
          <p:nvPr/>
        </p:nvSpPr>
        <p:spPr bwMode="auto">
          <a:xfrm>
            <a:off x="3848100" y="-76200"/>
            <a:ext cx="3752850" cy="769938"/>
          </a:xfrm>
          <a:prstGeom prst="rect">
            <a:avLst/>
          </a:prstGeom>
          <a:noFill/>
          <a:ln w="9525">
            <a:noFill/>
            <a:miter lim="800000"/>
            <a:headEnd/>
            <a:tailEnd/>
          </a:ln>
        </p:spPr>
        <p:txBody>
          <a:bodyPr wrap="none">
            <a:spAutoFit/>
          </a:bodyPr>
          <a:lstStyle/>
          <a:p>
            <a:r>
              <a:rPr lang="en-US" sz="4400">
                <a:latin typeface="Calibri" pitchFamily="34" charset="0"/>
              </a:rPr>
              <a:t>ERO Homepage</a:t>
            </a:r>
            <a:endParaRPr lang="en-GB" sz="4400">
              <a:latin typeface="Calibri" pitchFamily="34" charset="0"/>
            </a:endParaRPr>
          </a:p>
        </p:txBody>
      </p:sp>
      <p:pic>
        <p:nvPicPr>
          <p:cNvPr id="38915" name="Content Placeholder 6" descr="ERO1.jpg"/>
          <p:cNvPicPr>
            <a:picLocks noGrp="1" noChangeAspect="1"/>
          </p:cNvPicPr>
          <p:nvPr>
            <p:ph idx="1"/>
          </p:nvPr>
        </p:nvPicPr>
        <p:blipFill>
          <a:blip r:embed="rId2" cstate="print"/>
          <a:srcRect/>
          <a:stretch>
            <a:fillRect/>
          </a:stretch>
        </p:blipFill>
        <p:spPr>
          <a:xfrm>
            <a:off x="0" y="609600"/>
            <a:ext cx="12192000" cy="6248400"/>
          </a:xfrm>
        </p:spPr>
      </p:pic>
      <p:sp>
        <p:nvSpPr>
          <p:cNvPr id="4" name="Oval 3"/>
          <p:cNvSpPr/>
          <p:nvPr/>
        </p:nvSpPr>
        <p:spPr>
          <a:xfrm>
            <a:off x="4381500" y="4038600"/>
            <a:ext cx="3238500" cy="2457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2438"/>
            <a:ext cx="9144000" cy="5694362"/>
          </a:xfrm>
          <a:prstGeom prst="rect">
            <a:avLst/>
          </a:prstGeom>
          <a:noFill/>
        </p:spPr>
        <p:txBody>
          <a:bodyPr>
            <a:spAutoFit/>
          </a:bodyPr>
          <a:lstStyle/>
          <a:p>
            <a:pPr fontAlgn="auto">
              <a:spcBef>
                <a:spcPts val="0"/>
              </a:spcBef>
              <a:spcAft>
                <a:spcPts val="0"/>
              </a:spcAft>
              <a:defRPr/>
            </a:pPr>
            <a:r>
              <a:rPr lang="en-IN" sz="4400" dirty="0">
                <a:latin typeface="+mn-lt"/>
                <a:cs typeface="+mn-cs"/>
              </a:rPr>
              <a:t>User : ERO / Officer </a:t>
            </a:r>
            <a:r>
              <a:rPr lang="en-IN" sz="4400" dirty="0">
                <a:latin typeface="+mn-lt"/>
                <a:cs typeface="+mn-cs"/>
              </a:rPr>
              <a:t>3</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fontAlgn="auto">
              <a:spcBef>
                <a:spcPts val="0"/>
              </a:spcBef>
              <a:spcAft>
                <a:spcPts val="0"/>
              </a:spcAft>
              <a:defRPr/>
            </a:pPr>
            <a:r>
              <a:rPr lang="en-US" sz="2800" b="1" dirty="0">
                <a:latin typeface="+mn-lt"/>
                <a:cs typeface="+mn-cs"/>
              </a:rPr>
              <a:t>E-Roll Management</a:t>
            </a:r>
          </a:p>
          <a:p>
            <a:pPr fontAlgn="auto">
              <a:spcBef>
                <a:spcPts val="0"/>
              </a:spcBef>
              <a:spcAft>
                <a:spcPts val="0"/>
              </a:spcAft>
              <a:defRPr/>
            </a:pPr>
            <a:endParaRPr lang="en-US" sz="2800" dirty="0">
              <a:latin typeface="+mn-lt"/>
              <a:cs typeface="+mn-cs"/>
            </a:endParaRPr>
          </a:p>
          <a:p>
            <a:pPr marL="457200" indent="-457200" fontAlgn="auto">
              <a:spcBef>
                <a:spcPts val="0"/>
              </a:spcBef>
              <a:spcAft>
                <a:spcPts val="0"/>
              </a:spcAft>
              <a:buFont typeface="Arial" pitchFamily="34" charset="0"/>
              <a:buChar char="•"/>
              <a:defRPr/>
            </a:pPr>
            <a:r>
              <a:rPr lang="en-US" sz="2400" dirty="0">
                <a:latin typeface="+mn-lt"/>
                <a:cs typeface="+mn-cs"/>
              </a:rPr>
              <a:t>Clicking on ‘Insertion / Modification / Deletion’ tab will lead us to screen which shows accepted forms of all types i.e. form 6/ 6A/ 7/ 8/ 8A. Here ERO can accept form 6 and generate EPIC number and add record in the electoral roll. In case of form 6A entry will be added without generating EPIC while in case of form 7 entries will be deleted from electoral roll and in case of form 8/ 8A existing entries will be modified in electoral roll. EPIC generation can be undertaken for inclusion request forms which have been approved. Following are the screens for generation of EPIC, modification in electoral roll and deletion in electoral roll respectively.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3848100" y="-76200"/>
            <a:ext cx="3752850" cy="769938"/>
          </a:xfrm>
          <a:prstGeom prst="rect">
            <a:avLst/>
          </a:prstGeom>
          <a:noFill/>
          <a:ln w="9525">
            <a:noFill/>
            <a:miter lim="800000"/>
            <a:headEnd/>
            <a:tailEnd/>
          </a:ln>
        </p:spPr>
        <p:txBody>
          <a:bodyPr wrap="none">
            <a:spAutoFit/>
          </a:bodyPr>
          <a:lstStyle/>
          <a:p>
            <a:r>
              <a:rPr lang="en-US" sz="4400">
                <a:latin typeface="Calibri" pitchFamily="34" charset="0"/>
              </a:rPr>
              <a:t>ERO Homepage</a:t>
            </a:r>
            <a:endParaRPr lang="en-GB" sz="4400">
              <a:latin typeface="Calibri" pitchFamily="34" charset="0"/>
            </a:endParaRPr>
          </a:p>
        </p:txBody>
      </p:sp>
      <p:pic>
        <p:nvPicPr>
          <p:cNvPr id="40963" name="Content Placeholder 6" descr="ERO1.jpg"/>
          <p:cNvPicPr>
            <a:picLocks noGrp="1" noChangeAspect="1"/>
          </p:cNvPicPr>
          <p:nvPr>
            <p:ph idx="1"/>
          </p:nvPr>
        </p:nvPicPr>
        <p:blipFill>
          <a:blip r:embed="rId2" cstate="print"/>
          <a:srcRect/>
          <a:stretch>
            <a:fillRect/>
          </a:stretch>
        </p:blipFill>
        <p:spPr>
          <a:xfrm>
            <a:off x="0" y="609600"/>
            <a:ext cx="12192000" cy="6248400"/>
          </a:xfrm>
        </p:spPr>
      </p:pic>
      <p:sp>
        <p:nvSpPr>
          <p:cNvPr id="4" name="Oval 3"/>
          <p:cNvSpPr/>
          <p:nvPr/>
        </p:nvSpPr>
        <p:spPr>
          <a:xfrm>
            <a:off x="7258050" y="4038600"/>
            <a:ext cx="3238500" cy="2457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12713"/>
            <a:ext cx="10972800" cy="706437"/>
          </a:xfrm>
        </p:spPr>
        <p:txBody>
          <a:bodyPr/>
          <a:lstStyle/>
          <a:p>
            <a:r>
              <a:rPr lang="en-GB" sz="3600" smtClean="0">
                <a:solidFill>
                  <a:srgbClr val="000000"/>
                </a:solidFill>
              </a:rPr>
              <a:t>Common Deficiencies in ERs Maintenance</a:t>
            </a:r>
            <a:endParaRPr lang="en-GB" smtClean="0"/>
          </a:p>
        </p:txBody>
      </p:sp>
      <p:sp>
        <p:nvSpPr>
          <p:cNvPr id="5123" name="Rectangle 3"/>
          <p:cNvSpPr>
            <a:spLocks noChangeArrowheads="1"/>
          </p:cNvSpPr>
          <p:nvPr/>
        </p:nvSpPr>
        <p:spPr bwMode="auto">
          <a:xfrm>
            <a:off x="382588" y="819150"/>
            <a:ext cx="11426825" cy="5189538"/>
          </a:xfrm>
          <a:prstGeom prst="rect">
            <a:avLst/>
          </a:prstGeom>
          <a:noFill/>
          <a:ln w="9525">
            <a:noFill/>
            <a:miter lim="800000"/>
            <a:headEnd/>
            <a:tailEnd/>
          </a:ln>
        </p:spPr>
        <p:txBody>
          <a:bodyPr>
            <a:spAutoFit/>
          </a:bodyPr>
          <a:lstStyle/>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Disposal of Death cases- both Registered as well as unregistered is not systematic.</a:t>
            </a:r>
            <a:endParaRPr lang="en-US" sz="24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The potential of about one Lakh field Supervisors is not realised.</a:t>
            </a:r>
            <a:endParaRPr lang="en-US" sz="24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 There is general delay in issuing EPIC cards, quality, look of the EPIC varies from state to state.</a:t>
            </a:r>
          </a:p>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Disposal of objections and process of hearing not standardized.</a:t>
            </a:r>
          </a:p>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Record keeping is not standardised, </a:t>
            </a:r>
          </a:p>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Not possible to monitor the quality of regular disposal.</a:t>
            </a:r>
          </a:p>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Protocol for issuing duplicate EPIC/ updated EPIC is not being uniformly followed. </a:t>
            </a:r>
            <a:endParaRPr lang="en-US" sz="24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The Poor quality of Photographs, </a:t>
            </a:r>
          </a:p>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Logical Errors in the entries, </a:t>
            </a:r>
          </a:p>
          <a:p>
            <a:pPr marL="342900" indent="-342900" algn="just">
              <a:lnSpc>
                <a:spcPct val="115000"/>
              </a:lnSpc>
              <a:buFont typeface="Wingdings" pitchFamily="2" charset="2"/>
              <a:buChar char=""/>
            </a:pPr>
            <a:r>
              <a:rPr lang="en-IN" sz="2400">
                <a:latin typeface="Calibri" pitchFamily="34" charset="0"/>
                <a:ea typeface="Calibri" pitchFamily="34" charset="0"/>
                <a:cs typeface="Mangal" pitchFamily="18" charset="0"/>
              </a:rPr>
              <a:t>Incorrect details in the Entries particularly address and translation in the second/third language.</a:t>
            </a:r>
            <a:endParaRPr lang="en-US" sz="2400">
              <a:latin typeface="Calibri" pitchFamily="34" charset="0"/>
              <a:ea typeface="Calibri" pitchFamily="34" charset="0"/>
              <a:cs typeface="Mangal"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609600" y="452438"/>
            <a:ext cx="9144000" cy="3292475"/>
          </a:xfrm>
          <a:prstGeom prst="rect">
            <a:avLst/>
          </a:prstGeom>
          <a:noFill/>
          <a:ln w="9525">
            <a:noFill/>
            <a:miter lim="800000"/>
            <a:headEnd/>
            <a:tailEnd/>
          </a:ln>
        </p:spPr>
        <p:txBody>
          <a:bodyPr>
            <a:spAutoFit/>
          </a:bodyPr>
          <a:lstStyle/>
          <a:p>
            <a:r>
              <a:rPr lang="en-IN" sz="4400">
                <a:latin typeface="Calibri" pitchFamily="34" charset="0"/>
              </a:rPr>
              <a:t>User : ERO / Officer 3</a:t>
            </a:r>
          </a:p>
          <a:p>
            <a:endParaRPr lang="en-IN" sz="2400">
              <a:latin typeface="Calibri" pitchFamily="34" charset="0"/>
            </a:endParaRPr>
          </a:p>
          <a:p>
            <a:r>
              <a:rPr lang="en-US" sz="2800" b="1">
                <a:latin typeface="Calibri" pitchFamily="34" charset="0"/>
              </a:rPr>
              <a:t>	BLO Management</a:t>
            </a:r>
          </a:p>
          <a:p>
            <a:endParaRPr lang="en-US" sz="2800" b="1">
              <a:latin typeface="Calibri" pitchFamily="34" charset="0"/>
            </a:endParaRPr>
          </a:p>
          <a:p>
            <a:pPr>
              <a:buFont typeface="Arial" charset="0"/>
              <a:buChar char="•"/>
            </a:pPr>
            <a:r>
              <a:rPr lang="en-US" sz="2800">
                <a:latin typeface="Calibri" pitchFamily="34" charset="0"/>
              </a:rPr>
              <a:t>This gives the list of registered BLOs. Here BLO’s details could be modified/ deleted. </a:t>
            </a:r>
          </a:p>
          <a:p>
            <a:endParaRPr lang="en-US" sz="280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3848100" y="-76200"/>
            <a:ext cx="3752850" cy="769938"/>
          </a:xfrm>
          <a:prstGeom prst="rect">
            <a:avLst/>
          </a:prstGeom>
          <a:noFill/>
          <a:ln w="9525">
            <a:noFill/>
            <a:miter lim="800000"/>
            <a:headEnd/>
            <a:tailEnd/>
          </a:ln>
        </p:spPr>
        <p:txBody>
          <a:bodyPr wrap="none">
            <a:spAutoFit/>
          </a:bodyPr>
          <a:lstStyle/>
          <a:p>
            <a:r>
              <a:rPr lang="en-US" sz="4400">
                <a:latin typeface="Calibri" pitchFamily="34" charset="0"/>
              </a:rPr>
              <a:t>ERO Homepage</a:t>
            </a:r>
            <a:endParaRPr lang="en-GB" sz="4400">
              <a:latin typeface="Calibri" pitchFamily="34" charset="0"/>
            </a:endParaRPr>
          </a:p>
        </p:txBody>
      </p:sp>
      <p:pic>
        <p:nvPicPr>
          <p:cNvPr id="43011" name="Content Placeholder 6" descr="ERO1.jpg"/>
          <p:cNvPicPr>
            <a:picLocks noGrp="1" noChangeAspect="1"/>
          </p:cNvPicPr>
          <p:nvPr>
            <p:ph idx="1"/>
          </p:nvPr>
        </p:nvPicPr>
        <p:blipFill>
          <a:blip r:embed="rId2" cstate="print"/>
          <a:srcRect/>
          <a:stretch>
            <a:fillRect/>
          </a:stretch>
        </p:blipFill>
        <p:spPr>
          <a:xfrm>
            <a:off x="0" y="609600"/>
            <a:ext cx="12192000" cy="6248400"/>
          </a:xfrm>
        </p:spPr>
      </p:pic>
      <p:sp>
        <p:nvSpPr>
          <p:cNvPr id="4" name="Oval 3"/>
          <p:cNvSpPr/>
          <p:nvPr/>
        </p:nvSpPr>
        <p:spPr>
          <a:xfrm>
            <a:off x="7258050" y="2438400"/>
            <a:ext cx="3238500" cy="2457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609600" y="452438"/>
            <a:ext cx="9144000" cy="3292475"/>
          </a:xfrm>
          <a:prstGeom prst="rect">
            <a:avLst/>
          </a:prstGeom>
          <a:noFill/>
          <a:ln w="9525">
            <a:noFill/>
            <a:miter lim="800000"/>
            <a:headEnd/>
            <a:tailEnd/>
          </a:ln>
        </p:spPr>
        <p:txBody>
          <a:bodyPr>
            <a:spAutoFit/>
          </a:bodyPr>
          <a:lstStyle/>
          <a:p>
            <a:r>
              <a:rPr lang="en-IN" sz="4400">
                <a:latin typeface="Calibri" pitchFamily="34" charset="0"/>
              </a:rPr>
              <a:t>User : ERO / Officer 3</a:t>
            </a:r>
          </a:p>
          <a:p>
            <a:endParaRPr lang="en-IN" sz="2400">
              <a:latin typeface="Calibri" pitchFamily="34" charset="0"/>
            </a:endParaRPr>
          </a:p>
          <a:p>
            <a:r>
              <a:rPr lang="en-US" sz="2800" b="1">
                <a:latin typeface="Calibri" pitchFamily="34" charset="0"/>
              </a:rPr>
              <a:t>View Dashboard</a:t>
            </a:r>
          </a:p>
          <a:p>
            <a:endParaRPr lang="en-US" sz="2800" b="1">
              <a:latin typeface="Calibri" pitchFamily="34" charset="0"/>
            </a:endParaRPr>
          </a:p>
          <a:p>
            <a:pPr>
              <a:buFont typeface="Arial" charset="0"/>
              <a:buChar char="•"/>
            </a:pPr>
            <a:r>
              <a:rPr lang="en-US" sz="2800">
                <a:latin typeface="Calibri" pitchFamily="34" charset="0"/>
              </a:rPr>
              <a:t>This screen gives summary of all type of forms. After clicking on view dashboard in ERO Home page, we get following screen showing summary of all forms.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50" y="471488"/>
            <a:ext cx="10769600" cy="4524375"/>
          </a:xfrm>
          <a:prstGeom prst="rect">
            <a:avLst/>
          </a:prstGeom>
          <a:noFill/>
        </p:spPr>
        <p:txBody>
          <a:bodyPr>
            <a:spAutoFit/>
          </a:bodyPr>
          <a:lstStyle/>
          <a:p>
            <a:pPr fontAlgn="auto">
              <a:spcBef>
                <a:spcPts val="0"/>
              </a:spcBef>
              <a:spcAft>
                <a:spcPts val="0"/>
              </a:spcAft>
              <a:defRPr/>
            </a:pPr>
            <a:r>
              <a:rPr lang="en-IN" sz="4400" dirty="0">
                <a:latin typeface="+mn-lt"/>
                <a:cs typeface="+mn-cs"/>
              </a:rPr>
              <a:t>User : AERO / Officer </a:t>
            </a:r>
            <a:r>
              <a:rPr lang="en-IN" sz="4400" dirty="0">
                <a:latin typeface="+mn-lt"/>
                <a:cs typeface="+mn-cs"/>
              </a:rPr>
              <a:t>4</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r>
              <a:rPr lang="en-GB" sz="2800" dirty="0">
                <a:latin typeface="+mn-lt"/>
                <a:cs typeface="+mn-cs"/>
              </a:rPr>
              <a:t>Assign part/ Section/ BLO</a:t>
            </a:r>
          </a:p>
          <a:p>
            <a:pPr marL="457200" indent="-457200" fontAlgn="auto">
              <a:spcBef>
                <a:spcPts val="0"/>
              </a:spcBef>
              <a:spcAft>
                <a:spcPts val="0"/>
              </a:spcAft>
              <a:buFont typeface="Arial" pitchFamily="34" charset="0"/>
              <a:buChar char="•"/>
              <a:defRPr/>
            </a:pPr>
            <a:r>
              <a:rPr lang="en-GB" sz="2800" dirty="0">
                <a:latin typeface="+mn-lt"/>
                <a:cs typeface="+mn-cs"/>
              </a:rPr>
              <a:t>Request deletion to other ERO</a:t>
            </a:r>
          </a:p>
          <a:p>
            <a:pPr marL="457200" indent="-457200" fontAlgn="auto">
              <a:spcBef>
                <a:spcPts val="0"/>
              </a:spcBef>
              <a:spcAft>
                <a:spcPts val="0"/>
              </a:spcAft>
              <a:buFont typeface="Arial" pitchFamily="34" charset="0"/>
              <a:buChar char="•"/>
              <a:defRPr/>
            </a:pPr>
            <a:r>
              <a:rPr lang="en-GB" sz="2800" dirty="0">
                <a:latin typeface="+mn-lt"/>
                <a:cs typeface="+mn-cs"/>
              </a:rPr>
              <a:t>Submission to ERO</a:t>
            </a:r>
          </a:p>
          <a:p>
            <a:pPr marL="457200" indent="-457200" fontAlgn="auto">
              <a:spcBef>
                <a:spcPts val="0"/>
              </a:spcBef>
              <a:spcAft>
                <a:spcPts val="0"/>
              </a:spcAft>
              <a:buFont typeface="Arial" pitchFamily="34" charset="0"/>
              <a:buChar char="•"/>
              <a:defRPr/>
            </a:pPr>
            <a:r>
              <a:rPr lang="en-GB" sz="2800" dirty="0">
                <a:latin typeface="+mn-lt"/>
                <a:cs typeface="+mn-cs"/>
              </a:rPr>
              <a:t>Assign for Scanning (Assign SLA)</a:t>
            </a:r>
          </a:p>
          <a:p>
            <a:pPr marL="457200" indent="-457200" fontAlgn="auto">
              <a:spcBef>
                <a:spcPts val="0"/>
              </a:spcBef>
              <a:spcAft>
                <a:spcPts val="0"/>
              </a:spcAft>
              <a:buFont typeface="Arial" pitchFamily="34" charset="0"/>
              <a:buChar char="•"/>
              <a:defRPr/>
            </a:pPr>
            <a:r>
              <a:rPr lang="en-GB" sz="2800" dirty="0">
                <a:latin typeface="+mn-lt"/>
                <a:cs typeface="+mn-cs"/>
              </a:rPr>
              <a:t>View Dashboard </a:t>
            </a:r>
          </a:p>
          <a:p>
            <a:pPr marL="457200" indent="-457200" fontAlgn="auto">
              <a:spcBef>
                <a:spcPts val="0"/>
              </a:spcBef>
              <a:spcAft>
                <a:spcPts val="0"/>
              </a:spcAft>
              <a:buFont typeface="Arial" pitchFamily="34" charset="0"/>
              <a:buChar char="•"/>
              <a:defRPr/>
            </a:pPr>
            <a:r>
              <a:rPr lang="en-GB" sz="2800" dirty="0">
                <a:latin typeface="+mn-lt"/>
                <a:cs typeface="+mn-cs"/>
              </a:rPr>
              <a:t>User Management</a:t>
            </a:r>
          </a:p>
          <a:p>
            <a:pPr marL="914400" lvl="1" indent="-457200" fontAlgn="auto">
              <a:spcBef>
                <a:spcPts val="0"/>
              </a:spcBef>
              <a:spcAft>
                <a:spcPts val="0"/>
              </a:spcAft>
              <a:buFont typeface="Arial" pitchFamily="34" charset="0"/>
              <a:buChar char="•"/>
              <a:defRPr/>
            </a:pPr>
            <a:r>
              <a:rPr lang="en-GB" sz="2800" dirty="0">
                <a:latin typeface="+mn-lt"/>
                <a:cs typeface="+mn-cs"/>
              </a:rPr>
              <a:t>Update User Details</a:t>
            </a:r>
            <a:endParaRPr lang="en-IN" sz="2800" dirty="0">
              <a:latin typeface="+mn-lt"/>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614863" y="14288"/>
            <a:ext cx="2409825" cy="461962"/>
          </a:xfrm>
          <a:prstGeom prst="rect">
            <a:avLst/>
          </a:prstGeom>
          <a:noFill/>
          <a:ln w="9525">
            <a:noFill/>
            <a:miter lim="800000"/>
            <a:headEnd/>
            <a:tailEnd/>
          </a:ln>
        </p:spPr>
        <p:txBody>
          <a:bodyPr wrap="none">
            <a:spAutoFit/>
          </a:bodyPr>
          <a:lstStyle/>
          <a:p>
            <a:r>
              <a:rPr lang="en-IN" altLang="en-US" sz="2400" b="1">
                <a:latin typeface="Calibri" pitchFamily="34" charset="0"/>
              </a:rPr>
              <a:t>AERO Home Page</a:t>
            </a:r>
          </a:p>
        </p:txBody>
      </p:sp>
      <p:pic>
        <p:nvPicPr>
          <p:cNvPr id="46083" name="Picture 3" descr="AERO.jpg"/>
          <p:cNvPicPr>
            <a:picLocks noChangeAspect="1"/>
          </p:cNvPicPr>
          <p:nvPr/>
        </p:nvPicPr>
        <p:blipFill>
          <a:blip r:embed="rId3" cstate="print"/>
          <a:srcRect/>
          <a:stretch>
            <a:fillRect/>
          </a:stretch>
        </p:blipFill>
        <p:spPr bwMode="auto">
          <a:xfrm>
            <a:off x="0" y="631825"/>
            <a:ext cx="12192000" cy="5899150"/>
          </a:xfrm>
          <a:prstGeom prst="rect">
            <a:avLst/>
          </a:prstGeom>
          <a:noFill/>
          <a:ln w="9525">
            <a:noFill/>
            <a:miter lim="800000"/>
            <a:headEnd/>
            <a:tailEnd/>
          </a:ln>
        </p:spPr>
      </p:pic>
      <p:sp>
        <p:nvSpPr>
          <p:cNvPr id="5" name="Oval 4"/>
          <p:cNvSpPr/>
          <p:nvPr/>
        </p:nvSpPr>
        <p:spPr>
          <a:xfrm>
            <a:off x="647700" y="2324100"/>
            <a:ext cx="3829050" cy="2076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514350" y="471488"/>
            <a:ext cx="10769600" cy="5570537"/>
          </a:xfrm>
          <a:prstGeom prst="rect">
            <a:avLst/>
          </a:prstGeom>
          <a:noFill/>
          <a:ln w="9525">
            <a:noFill/>
            <a:miter lim="800000"/>
            <a:headEnd/>
            <a:tailEnd/>
          </a:ln>
        </p:spPr>
        <p:txBody>
          <a:bodyPr>
            <a:spAutoFit/>
          </a:bodyPr>
          <a:lstStyle/>
          <a:p>
            <a:r>
              <a:rPr lang="en-IN" sz="4400">
                <a:latin typeface="Calibri" pitchFamily="34" charset="0"/>
              </a:rPr>
              <a:t>User : AERO / Officer 4</a:t>
            </a:r>
          </a:p>
          <a:p>
            <a:endParaRPr lang="en-IN" sz="4400">
              <a:latin typeface="Calibri" pitchFamily="34" charset="0"/>
            </a:endParaRPr>
          </a:p>
          <a:p>
            <a:r>
              <a:rPr lang="en-IN" sz="4000">
                <a:latin typeface="Calibri" pitchFamily="34" charset="0"/>
              </a:rPr>
              <a:t>Assign Part/Section/BLO</a:t>
            </a:r>
          </a:p>
          <a:p>
            <a:endParaRPr lang="en-IN" sz="4400">
              <a:latin typeface="Calibri" pitchFamily="34" charset="0"/>
            </a:endParaRPr>
          </a:p>
          <a:p>
            <a:pPr>
              <a:buFont typeface="Arial" charset="0"/>
              <a:buChar char="•"/>
            </a:pPr>
            <a:r>
              <a:rPr lang="en-US" sz="3200">
                <a:latin typeface="Calibri" pitchFamily="34" charset="0"/>
              </a:rPr>
              <a:t>After clicking on this tab AERO gets the list of submitted forms whose part/ section number/ BLO is not assigned. He/ she can assign/ reassign part number/ section number/ BLO here.  Also chekclist for filed verification by BLO is generated and handed over to the BLO.</a:t>
            </a:r>
            <a:endParaRPr lang="en-IN" sz="2400">
              <a:latin typeface="Calibri" pitchFamily="34" charset="0"/>
            </a:endParaRPr>
          </a:p>
          <a:p>
            <a:endParaRPr lang="en-IN" sz="240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4614863" y="14288"/>
            <a:ext cx="2409825" cy="461962"/>
          </a:xfrm>
          <a:prstGeom prst="rect">
            <a:avLst/>
          </a:prstGeom>
          <a:noFill/>
          <a:ln w="9525">
            <a:noFill/>
            <a:miter lim="800000"/>
            <a:headEnd/>
            <a:tailEnd/>
          </a:ln>
        </p:spPr>
        <p:txBody>
          <a:bodyPr wrap="none">
            <a:spAutoFit/>
          </a:bodyPr>
          <a:lstStyle/>
          <a:p>
            <a:r>
              <a:rPr lang="en-IN" altLang="en-US" sz="2400" b="1">
                <a:latin typeface="Calibri" pitchFamily="34" charset="0"/>
              </a:rPr>
              <a:t>AERO Home Page</a:t>
            </a:r>
          </a:p>
        </p:txBody>
      </p:sp>
      <p:pic>
        <p:nvPicPr>
          <p:cNvPr id="48131" name="Picture 3" descr="AERO.jpg"/>
          <p:cNvPicPr>
            <a:picLocks noChangeAspect="1"/>
          </p:cNvPicPr>
          <p:nvPr/>
        </p:nvPicPr>
        <p:blipFill>
          <a:blip r:embed="rId3" cstate="print"/>
          <a:srcRect/>
          <a:stretch>
            <a:fillRect/>
          </a:stretch>
        </p:blipFill>
        <p:spPr bwMode="auto">
          <a:xfrm>
            <a:off x="0" y="631825"/>
            <a:ext cx="12192000" cy="5899150"/>
          </a:xfrm>
          <a:prstGeom prst="rect">
            <a:avLst/>
          </a:prstGeom>
          <a:noFill/>
          <a:ln w="9525">
            <a:noFill/>
            <a:miter lim="800000"/>
            <a:headEnd/>
            <a:tailEnd/>
          </a:ln>
        </p:spPr>
      </p:pic>
      <p:sp>
        <p:nvSpPr>
          <p:cNvPr id="5" name="Oval 4"/>
          <p:cNvSpPr/>
          <p:nvPr/>
        </p:nvSpPr>
        <p:spPr>
          <a:xfrm>
            <a:off x="4152900" y="2362200"/>
            <a:ext cx="3829050" cy="2076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514350" y="471488"/>
            <a:ext cx="10769600" cy="6186487"/>
          </a:xfrm>
          <a:prstGeom prst="rect">
            <a:avLst/>
          </a:prstGeom>
          <a:noFill/>
          <a:ln w="9525">
            <a:noFill/>
            <a:miter lim="800000"/>
            <a:headEnd/>
            <a:tailEnd/>
          </a:ln>
        </p:spPr>
        <p:txBody>
          <a:bodyPr>
            <a:spAutoFit/>
          </a:bodyPr>
          <a:lstStyle/>
          <a:p>
            <a:r>
              <a:rPr lang="en-IN" sz="4400">
                <a:latin typeface="Calibri" pitchFamily="34" charset="0"/>
              </a:rPr>
              <a:t>User : AERO / Officer 4</a:t>
            </a:r>
          </a:p>
          <a:p>
            <a:endParaRPr lang="en-IN" sz="4400">
              <a:latin typeface="Calibri" pitchFamily="34" charset="0"/>
            </a:endParaRPr>
          </a:p>
          <a:p>
            <a:r>
              <a:rPr lang="en-IN" sz="4000">
                <a:latin typeface="Calibri" pitchFamily="34" charset="0"/>
              </a:rPr>
              <a:t>Request deletion to other ERO</a:t>
            </a:r>
          </a:p>
          <a:p>
            <a:endParaRPr lang="en-IN" sz="4400">
              <a:latin typeface="Calibri" pitchFamily="34" charset="0"/>
            </a:endParaRPr>
          </a:p>
          <a:p>
            <a:pPr>
              <a:buFont typeface="Arial" charset="0"/>
              <a:buChar char="•"/>
            </a:pPr>
            <a:r>
              <a:rPr lang="en-US" sz="2800">
                <a:latin typeface="Calibri" pitchFamily="34" charset="0"/>
              </a:rPr>
              <a:t>After clicking on this tab a list of submitted forms will be displayed on screen. By clicking the  ‘Process’ button in list a form processing panel gets opened on screen which contain information about applicant’s personal details, family details, field verification report. If applicant has mentioned part IV details in the form then it will be displayed on the form processing panel along with the ‘deletion request’ button for sending the deletion request to other ERO. If deletion request is already sent then it’s status is shown instead of the ‘deletion request’ button</a:t>
            </a:r>
            <a:endParaRPr lang="en-IN" sz="2800">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4614863" y="14288"/>
            <a:ext cx="2409825" cy="461962"/>
          </a:xfrm>
          <a:prstGeom prst="rect">
            <a:avLst/>
          </a:prstGeom>
          <a:noFill/>
          <a:ln w="9525">
            <a:noFill/>
            <a:miter lim="800000"/>
            <a:headEnd/>
            <a:tailEnd/>
          </a:ln>
        </p:spPr>
        <p:txBody>
          <a:bodyPr wrap="none">
            <a:spAutoFit/>
          </a:bodyPr>
          <a:lstStyle/>
          <a:p>
            <a:r>
              <a:rPr lang="en-IN" altLang="en-US" sz="2400" b="1">
                <a:latin typeface="Calibri" pitchFamily="34" charset="0"/>
              </a:rPr>
              <a:t>AERO Home Page</a:t>
            </a:r>
          </a:p>
        </p:txBody>
      </p:sp>
      <p:pic>
        <p:nvPicPr>
          <p:cNvPr id="50179" name="Picture 3" descr="AERO.jpg"/>
          <p:cNvPicPr>
            <a:picLocks noChangeAspect="1"/>
          </p:cNvPicPr>
          <p:nvPr/>
        </p:nvPicPr>
        <p:blipFill>
          <a:blip r:embed="rId3" cstate="print"/>
          <a:srcRect/>
          <a:stretch>
            <a:fillRect/>
          </a:stretch>
        </p:blipFill>
        <p:spPr bwMode="auto">
          <a:xfrm>
            <a:off x="0" y="631825"/>
            <a:ext cx="12192000" cy="5899150"/>
          </a:xfrm>
          <a:prstGeom prst="rect">
            <a:avLst/>
          </a:prstGeom>
          <a:noFill/>
          <a:ln w="9525">
            <a:noFill/>
            <a:miter lim="800000"/>
            <a:headEnd/>
            <a:tailEnd/>
          </a:ln>
        </p:spPr>
      </p:pic>
      <p:sp>
        <p:nvSpPr>
          <p:cNvPr id="5" name="Oval 4"/>
          <p:cNvSpPr/>
          <p:nvPr/>
        </p:nvSpPr>
        <p:spPr>
          <a:xfrm>
            <a:off x="704850" y="4229100"/>
            <a:ext cx="3829050" cy="2076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514350" y="471488"/>
            <a:ext cx="10769600" cy="4708525"/>
          </a:xfrm>
          <a:prstGeom prst="rect">
            <a:avLst/>
          </a:prstGeom>
          <a:noFill/>
          <a:ln w="9525">
            <a:noFill/>
            <a:miter lim="800000"/>
            <a:headEnd/>
            <a:tailEnd/>
          </a:ln>
        </p:spPr>
        <p:txBody>
          <a:bodyPr>
            <a:spAutoFit/>
          </a:bodyPr>
          <a:lstStyle/>
          <a:p>
            <a:r>
              <a:rPr lang="en-IN" sz="4400">
                <a:latin typeface="Calibri" pitchFamily="34" charset="0"/>
              </a:rPr>
              <a:t>User : AERO / Officer 4</a:t>
            </a:r>
          </a:p>
          <a:p>
            <a:endParaRPr lang="en-IN" sz="4400">
              <a:latin typeface="Calibri" pitchFamily="34" charset="0"/>
            </a:endParaRPr>
          </a:p>
          <a:p>
            <a:r>
              <a:rPr lang="en-US" sz="4000">
                <a:latin typeface="Calibri" pitchFamily="34" charset="0"/>
              </a:rPr>
              <a:t>Submission to ERO for approval or rejection</a:t>
            </a:r>
          </a:p>
          <a:p>
            <a:endParaRPr lang="en-IN" sz="4400">
              <a:latin typeface="Calibri" pitchFamily="34" charset="0"/>
            </a:endParaRPr>
          </a:p>
          <a:p>
            <a:pPr>
              <a:buFont typeface="Arial" charset="0"/>
              <a:buChar char="•"/>
            </a:pPr>
            <a:r>
              <a:rPr lang="en-US" sz="3200">
                <a:latin typeface="Calibri" pitchFamily="34" charset="0"/>
              </a:rPr>
              <a:t>After clicking on this tab AERO gets a list of forms which could be further filtered on the basis of field verified, BLO assign, and part assign, etc. AERO checks the BLO field verification report and submits the same to ERO along with his remarks.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5950" y="0"/>
            <a:ext cx="10972800" cy="922338"/>
          </a:xfrm>
        </p:spPr>
        <p:txBody>
          <a:bodyPr/>
          <a:lstStyle/>
          <a:p>
            <a:r>
              <a:rPr lang="en-GB" sz="3600" smtClean="0">
                <a:solidFill>
                  <a:srgbClr val="000000"/>
                </a:solidFill>
              </a:rPr>
              <a:t>Common Deficiencies in ERs Maintenance</a:t>
            </a:r>
            <a:endParaRPr lang="en-GB" smtClean="0"/>
          </a:p>
        </p:txBody>
      </p:sp>
      <p:sp>
        <p:nvSpPr>
          <p:cNvPr id="6147" name="Rectangle 3"/>
          <p:cNvSpPr>
            <a:spLocks noChangeArrowheads="1"/>
          </p:cNvSpPr>
          <p:nvPr/>
        </p:nvSpPr>
        <p:spPr bwMode="auto">
          <a:xfrm>
            <a:off x="527050" y="890588"/>
            <a:ext cx="11329988" cy="4489450"/>
          </a:xfrm>
          <a:prstGeom prst="rect">
            <a:avLst/>
          </a:prstGeom>
          <a:noFill/>
          <a:ln w="9525">
            <a:noFill/>
            <a:miter lim="800000"/>
            <a:headEnd/>
            <a:tailEnd/>
          </a:ln>
        </p:spPr>
        <p:txBody>
          <a:bodyPr>
            <a:spAutoFit/>
          </a:bodyPr>
          <a:lstStyle/>
          <a:p>
            <a:pPr marL="342900" indent="-342900" algn="just">
              <a:lnSpc>
                <a:spcPct val="115000"/>
              </a:lnSpc>
              <a:buFont typeface="Wingdings" pitchFamily="2" charset="2"/>
              <a:buChar char=""/>
            </a:pPr>
            <a:r>
              <a:rPr lang="en-IN" sz="2600">
                <a:latin typeface="Calibri" pitchFamily="34" charset="0"/>
                <a:ea typeface="Calibri" pitchFamily="34" charset="0"/>
                <a:cs typeface="Mangal" pitchFamily="18" charset="0"/>
              </a:rPr>
              <a:t>There is no continuous and sustained monitoring of the health indicators of the ERs viz. EP ratio, Gender Ratio and Age- Cohort comparison with projected Census population. </a:t>
            </a:r>
            <a:endParaRPr lang="en-US" sz="26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600">
                <a:latin typeface="Calibri" pitchFamily="34" charset="0"/>
                <a:ea typeface="Calibri" pitchFamily="34" charset="0"/>
                <a:cs typeface="Mangal" pitchFamily="18" charset="0"/>
              </a:rPr>
              <a:t>The BLO registers are not maintained properly  </a:t>
            </a:r>
            <a:endParaRPr lang="en-US" sz="2600">
              <a:latin typeface="Calibri" pitchFamily="34" charset="0"/>
              <a:ea typeface="Calibri" pitchFamily="34" charset="0"/>
              <a:cs typeface="Mangal" pitchFamily="18" charset="0"/>
            </a:endParaRPr>
          </a:p>
          <a:p>
            <a:pPr marL="342900" indent="-342900" algn="just">
              <a:lnSpc>
                <a:spcPct val="115000"/>
              </a:lnSpc>
              <a:spcAft>
                <a:spcPts val="1000"/>
              </a:spcAft>
              <a:buFont typeface="Wingdings" pitchFamily="2" charset="2"/>
              <a:buChar char=""/>
            </a:pPr>
            <a:r>
              <a:rPr lang="en-IN" sz="2600">
                <a:latin typeface="Calibri" pitchFamily="34" charset="0"/>
                <a:ea typeface="Calibri" pitchFamily="34" charset="0"/>
                <a:cs typeface="Mangal" pitchFamily="18" charset="0"/>
              </a:rPr>
              <a:t>ER  records maintenance is not satisfactory in many states.</a:t>
            </a:r>
            <a:endParaRPr lang="en-US" sz="2600">
              <a:latin typeface="Calibri" pitchFamily="34" charset="0"/>
              <a:ea typeface="Calibri" pitchFamily="34" charset="0"/>
              <a:cs typeface="Mangal" pitchFamily="18" charset="0"/>
            </a:endParaRPr>
          </a:p>
          <a:p>
            <a:pPr marL="342900" indent="-342900" algn="just">
              <a:lnSpc>
                <a:spcPct val="115000"/>
              </a:lnSpc>
              <a:spcAft>
                <a:spcPts val="1000"/>
              </a:spcAft>
              <a:buFont typeface="Wingdings" pitchFamily="2" charset="2"/>
              <a:buChar char=""/>
            </a:pPr>
            <a:r>
              <a:rPr lang="en-IN" sz="2600">
                <a:latin typeface="Calibri" pitchFamily="34" charset="0"/>
                <a:ea typeface="Calibri" pitchFamily="34" charset="0"/>
                <a:cs typeface="Mangal" pitchFamily="18" charset="0"/>
              </a:rPr>
              <a:t>Splitting of family members across Rolls while creating Sections, </a:t>
            </a:r>
            <a:endParaRPr lang="en-US" sz="26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ü"/>
            </a:pPr>
            <a:r>
              <a:rPr lang="en-IN" sz="2600">
                <a:latin typeface="Calibri" pitchFamily="34" charset="0"/>
                <a:ea typeface="Calibri" pitchFamily="34" charset="0"/>
                <a:cs typeface="Mangal" pitchFamily="18" charset="0"/>
              </a:rPr>
              <a:t>Improper or no clear demarcation of Section boundaries, </a:t>
            </a:r>
            <a:endParaRPr lang="en-US" sz="2600">
              <a:latin typeface="Calibri" pitchFamily="34" charset="0"/>
              <a:ea typeface="Calibri" pitchFamily="34" charset="0"/>
              <a:cs typeface="Mangal" pitchFamily="18" charset="0"/>
            </a:endParaRPr>
          </a:p>
          <a:p>
            <a:pPr marL="342900" indent="-342900" algn="just">
              <a:lnSpc>
                <a:spcPct val="115000"/>
              </a:lnSpc>
              <a:buFont typeface="Wingdings" pitchFamily="2" charset="2"/>
              <a:buChar char=""/>
            </a:pPr>
            <a:r>
              <a:rPr lang="en-IN" sz="2600">
                <a:latin typeface="Calibri" pitchFamily="34" charset="0"/>
                <a:ea typeface="Calibri" pitchFamily="34" charset="0"/>
                <a:cs typeface="Mangal" pitchFamily="18" charset="0"/>
              </a:rPr>
              <a:t>Lack of scientific rationalization of boundaries and locations of the Polling Stations </a:t>
            </a:r>
            <a:endParaRPr lang="en-US" sz="2600">
              <a:latin typeface="Calibri" pitchFamily="34" charset="0"/>
              <a:ea typeface="Calibri" pitchFamily="34" charset="0"/>
              <a:cs typeface="Mangal"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4614863" y="14288"/>
            <a:ext cx="2409825" cy="461962"/>
          </a:xfrm>
          <a:prstGeom prst="rect">
            <a:avLst/>
          </a:prstGeom>
          <a:noFill/>
          <a:ln w="9525">
            <a:noFill/>
            <a:miter lim="800000"/>
            <a:headEnd/>
            <a:tailEnd/>
          </a:ln>
        </p:spPr>
        <p:txBody>
          <a:bodyPr wrap="none">
            <a:spAutoFit/>
          </a:bodyPr>
          <a:lstStyle/>
          <a:p>
            <a:r>
              <a:rPr lang="en-IN" altLang="en-US" sz="2400" b="1">
                <a:latin typeface="Calibri" pitchFamily="34" charset="0"/>
              </a:rPr>
              <a:t>AERO Home Page</a:t>
            </a:r>
          </a:p>
        </p:txBody>
      </p:sp>
      <p:pic>
        <p:nvPicPr>
          <p:cNvPr id="52227" name="Picture 3" descr="AERO.jpg"/>
          <p:cNvPicPr>
            <a:picLocks noChangeAspect="1"/>
          </p:cNvPicPr>
          <p:nvPr/>
        </p:nvPicPr>
        <p:blipFill>
          <a:blip r:embed="rId3" cstate="print"/>
          <a:srcRect/>
          <a:stretch>
            <a:fillRect/>
          </a:stretch>
        </p:blipFill>
        <p:spPr bwMode="auto">
          <a:xfrm>
            <a:off x="0" y="631825"/>
            <a:ext cx="12192000" cy="5899150"/>
          </a:xfrm>
          <a:prstGeom prst="rect">
            <a:avLst/>
          </a:prstGeom>
          <a:noFill/>
          <a:ln w="9525">
            <a:noFill/>
            <a:miter lim="800000"/>
            <a:headEnd/>
            <a:tailEnd/>
          </a:ln>
        </p:spPr>
      </p:pic>
      <p:sp>
        <p:nvSpPr>
          <p:cNvPr id="5" name="Oval 4"/>
          <p:cNvSpPr/>
          <p:nvPr/>
        </p:nvSpPr>
        <p:spPr>
          <a:xfrm>
            <a:off x="4152900" y="4267200"/>
            <a:ext cx="3829050" cy="2076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514350" y="471488"/>
            <a:ext cx="10769600" cy="5200650"/>
          </a:xfrm>
          <a:prstGeom prst="rect">
            <a:avLst/>
          </a:prstGeom>
          <a:noFill/>
          <a:ln w="9525">
            <a:noFill/>
            <a:miter lim="800000"/>
            <a:headEnd/>
            <a:tailEnd/>
          </a:ln>
        </p:spPr>
        <p:txBody>
          <a:bodyPr>
            <a:spAutoFit/>
          </a:bodyPr>
          <a:lstStyle/>
          <a:p>
            <a:r>
              <a:rPr lang="en-IN" sz="4400">
                <a:latin typeface="Calibri" pitchFamily="34" charset="0"/>
              </a:rPr>
              <a:t>User : AERO / Officer 4</a:t>
            </a:r>
          </a:p>
          <a:p>
            <a:endParaRPr lang="en-IN" sz="4400">
              <a:latin typeface="Calibri" pitchFamily="34" charset="0"/>
            </a:endParaRPr>
          </a:p>
          <a:p>
            <a:r>
              <a:rPr lang="en-US" sz="4000">
                <a:latin typeface="Calibri" pitchFamily="34" charset="0"/>
              </a:rPr>
              <a:t>Assign for Scanning</a:t>
            </a:r>
          </a:p>
          <a:p>
            <a:endParaRPr lang="en-IN" sz="4400">
              <a:latin typeface="Calibri" pitchFamily="34" charset="0"/>
            </a:endParaRPr>
          </a:p>
          <a:p>
            <a:pPr>
              <a:buFont typeface="Arial" charset="0"/>
              <a:buChar char="•"/>
            </a:pPr>
            <a:r>
              <a:rPr lang="en-US" sz="3200">
                <a:latin typeface="Calibri" pitchFamily="34" charset="0"/>
              </a:rPr>
              <a:t>After clicking on this tab AERO gets a list of forms date wise for which SLA can be assigned. He/ she selects form type and clicks on ‘Generate QR Code button’, this generates a .json file which is handed over  to the assigned SLA.  If SLA is already assigned then SLA’s name is displayed..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4614863" y="14288"/>
            <a:ext cx="2409825" cy="461962"/>
          </a:xfrm>
          <a:prstGeom prst="rect">
            <a:avLst/>
          </a:prstGeom>
          <a:noFill/>
          <a:ln w="9525">
            <a:noFill/>
            <a:miter lim="800000"/>
            <a:headEnd/>
            <a:tailEnd/>
          </a:ln>
        </p:spPr>
        <p:txBody>
          <a:bodyPr wrap="none">
            <a:spAutoFit/>
          </a:bodyPr>
          <a:lstStyle/>
          <a:p>
            <a:r>
              <a:rPr lang="en-IN" altLang="en-US" sz="2400" b="1">
                <a:latin typeface="Calibri" pitchFamily="34" charset="0"/>
              </a:rPr>
              <a:t>AERO Home Page</a:t>
            </a:r>
          </a:p>
        </p:txBody>
      </p:sp>
      <p:pic>
        <p:nvPicPr>
          <p:cNvPr id="54275" name="Picture 3" descr="AERO.jpg"/>
          <p:cNvPicPr>
            <a:picLocks noChangeAspect="1"/>
          </p:cNvPicPr>
          <p:nvPr/>
        </p:nvPicPr>
        <p:blipFill>
          <a:blip r:embed="rId3" cstate="print"/>
          <a:srcRect/>
          <a:stretch>
            <a:fillRect/>
          </a:stretch>
        </p:blipFill>
        <p:spPr bwMode="auto">
          <a:xfrm>
            <a:off x="0" y="631825"/>
            <a:ext cx="12192000" cy="5899150"/>
          </a:xfrm>
          <a:prstGeom prst="rect">
            <a:avLst/>
          </a:prstGeom>
          <a:noFill/>
          <a:ln w="9525">
            <a:noFill/>
            <a:miter lim="800000"/>
            <a:headEnd/>
            <a:tailEnd/>
          </a:ln>
        </p:spPr>
      </p:pic>
      <p:sp>
        <p:nvSpPr>
          <p:cNvPr id="5" name="Oval 4"/>
          <p:cNvSpPr/>
          <p:nvPr/>
        </p:nvSpPr>
        <p:spPr>
          <a:xfrm>
            <a:off x="7810500" y="2419350"/>
            <a:ext cx="3829050" cy="2076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514350" y="471488"/>
            <a:ext cx="10769600" cy="4032250"/>
          </a:xfrm>
          <a:prstGeom prst="rect">
            <a:avLst/>
          </a:prstGeom>
          <a:noFill/>
          <a:ln w="9525">
            <a:noFill/>
            <a:miter lim="800000"/>
            <a:headEnd/>
            <a:tailEnd/>
          </a:ln>
        </p:spPr>
        <p:txBody>
          <a:bodyPr>
            <a:spAutoFit/>
          </a:bodyPr>
          <a:lstStyle/>
          <a:p>
            <a:r>
              <a:rPr lang="en-IN" sz="4400">
                <a:latin typeface="Calibri" pitchFamily="34" charset="0"/>
              </a:rPr>
              <a:t>User : AERO / Officer 4</a:t>
            </a:r>
          </a:p>
          <a:p>
            <a:endParaRPr lang="en-IN" sz="4400">
              <a:latin typeface="Calibri" pitchFamily="34" charset="0"/>
            </a:endParaRPr>
          </a:p>
          <a:p>
            <a:r>
              <a:rPr lang="en-US" sz="4000">
                <a:latin typeface="Calibri" pitchFamily="34" charset="0"/>
              </a:rPr>
              <a:t>View Dashboard </a:t>
            </a:r>
          </a:p>
          <a:p>
            <a:endParaRPr lang="en-US" sz="3200">
              <a:latin typeface="Calibri" pitchFamily="34" charset="0"/>
            </a:endParaRPr>
          </a:p>
          <a:p>
            <a:pPr>
              <a:buFont typeface="Arial" charset="0"/>
              <a:buChar char="•"/>
            </a:pPr>
            <a:r>
              <a:rPr lang="en-US" sz="3200">
                <a:latin typeface="Calibri" pitchFamily="34" charset="0"/>
              </a:rPr>
              <a:t>This screen gives summary of all type of forms. After clicking on view dashboard in ERO Home page, we get following screen showing summary of all forms.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4614863" y="14288"/>
            <a:ext cx="2409825" cy="461962"/>
          </a:xfrm>
          <a:prstGeom prst="rect">
            <a:avLst/>
          </a:prstGeom>
          <a:noFill/>
          <a:ln w="9525">
            <a:noFill/>
            <a:miter lim="800000"/>
            <a:headEnd/>
            <a:tailEnd/>
          </a:ln>
        </p:spPr>
        <p:txBody>
          <a:bodyPr wrap="none">
            <a:spAutoFit/>
          </a:bodyPr>
          <a:lstStyle/>
          <a:p>
            <a:r>
              <a:rPr lang="en-IN" altLang="en-US" sz="2400" b="1">
                <a:latin typeface="Calibri" pitchFamily="34" charset="0"/>
              </a:rPr>
              <a:t>AERO Home Page</a:t>
            </a:r>
          </a:p>
        </p:txBody>
      </p:sp>
      <p:pic>
        <p:nvPicPr>
          <p:cNvPr id="56323" name="Picture 3" descr="AERO.jpg"/>
          <p:cNvPicPr>
            <a:picLocks noChangeAspect="1"/>
          </p:cNvPicPr>
          <p:nvPr/>
        </p:nvPicPr>
        <p:blipFill>
          <a:blip r:embed="rId3" cstate="print"/>
          <a:srcRect/>
          <a:stretch>
            <a:fillRect/>
          </a:stretch>
        </p:blipFill>
        <p:spPr bwMode="auto">
          <a:xfrm>
            <a:off x="0" y="631825"/>
            <a:ext cx="12192000" cy="5899150"/>
          </a:xfrm>
          <a:prstGeom prst="rect">
            <a:avLst/>
          </a:prstGeom>
          <a:noFill/>
          <a:ln w="9525">
            <a:noFill/>
            <a:miter lim="800000"/>
            <a:headEnd/>
            <a:tailEnd/>
          </a:ln>
        </p:spPr>
      </p:pic>
      <p:sp>
        <p:nvSpPr>
          <p:cNvPr id="5" name="Oval 4"/>
          <p:cNvSpPr/>
          <p:nvPr/>
        </p:nvSpPr>
        <p:spPr>
          <a:xfrm>
            <a:off x="7810500" y="4419600"/>
            <a:ext cx="3829050" cy="2076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514350" y="471488"/>
            <a:ext cx="10769600" cy="4154487"/>
          </a:xfrm>
          <a:prstGeom prst="rect">
            <a:avLst/>
          </a:prstGeom>
          <a:noFill/>
          <a:ln w="9525">
            <a:noFill/>
            <a:miter lim="800000"/>
            <a:headEnd/>
            <a:tailEnd/>
          </a:ln>
        </p:spPr>
        <p:txBody>
          <a:bodyPr>
            <a:spAutoFit/>
          </a:bodyPr>
          <a:lstStyle/>
          <a:p>
            <a:r>
              <a:rPr lang="en-IN" sz="4400">
                <a:latin typeface="Calibri" pitchFamily="34" charset="0"/>
              </a:rPr>
              <a:t>User : AERO / Officer 4</a:t>
            </a:r>
          </a:p>
          <a:p>
            <a:endParaRPr lang="en-IN" sz="4400">
              <a:latin typeface="Calibri" pitchFamily="34" charset="0"/>
            </a:endParaRPr>
          </a:p>
          <a:p>
            <a:r>
              <a:rPr lang="en-US" sz="4000">
                <a:latin typeface="Calibri" pitchFamily="34" charset="0"/>
              </a:rPr>
              <a:t>User Management</a:t>
            </a:r>
          </a:p>
          <a:p>
            <a:endParaRPr lang="en-US" sz="4000">
              <a:latin typeface="Calibri" pitchFamily="34" charset="0"/>
            </a:endParaRPr>
          </a:p>
          <a:p>
            <a:pPr>
              <a:buFont typeface="Arial" charset="0"/>
              <a:buChar char="•"/>
            </a:pPr>
            <a:r>
              <a:rPr lang="en-US" sz="3200">
                <a:latin typeface="Calibri" pitchFamily="34" charset="0"/>
              </a:rPr>
              <a:t>After clicking on this tab AERO can see details of Users of the system (supervisor, data entry operator). AERO can also add, edit and delete user information.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0363200" cy="3354388"/>
          </a:xfrm>
          <a:prstGeom prst="rect">
            <a:avLst/>
          </a:prstGeom>
          <a:noFill/>
        </p:spPr>
        <p:txBody>
          <a:bodyPr>
            <a:spAutoFit/>
          </a:bodyPr>
          <a:lstStyle/>
          <a:p>
            <a:pPr fontAlgn="auto">
              <a:spcBef>
                <a:spcPts val="0"/>
              </a:spcBef>
              <a:spcAft>
                <a:spcPts val="0"/>
              </a:spcAft>
              <a:defRPr/>
            </a:pPr>
            <a:r>
              <a:rPr lang="en-IN" sz="4400" dirty="0">
                <a:latin typeface="+mn-lt"/>
                <a:cs typeface="+mn-cs"/>
              </a:rPr>
              <a:t>User : Supervisor/ Officer </a:t>
            </a:r>
            <a:r>
              <a:rPr lang="en-IN" sz="4400" dirty="0">
                <a:latin typeface="+mn-lt"/>
                <a:cs typeface="+mn-cs"/>
              </a:rPr>
              <a:t>5</a:t>
            </a:r>
          </a:p>
          <a:p>
            <a:pPr fontAlgn="auto">
              <a:spcBef>
                <a:spcPts val="0"/>
              </a:spcBef>
              <a:spcAft>
                <a:spcPts val="0"/>
              </a:spcAft>
              <a:defRPr/>
            </a:pPr>
            <a:endParaRPr lang="en-IN" sz="4400" dirty="0">
              <a:latin typeface="+mn-lt"/>
              <a:cs typeface="+mn-cs"/>
            </a:endParaRPr>
          </a:p>
          <a:p>
            <a:pPr fontAlgn="auto">
              <a:spcBef>
                <a:spcPts val="0"/>
              </a:spcBef>
              <a:spcAft>
                <a:spcPts val="0"/>
              </a:spcAft>
              <a:buFont typeface="Arial" pitchFamily="34" charset="0"/>
              <a:buChar char="•"/>
              <a:defRPr/>
            </a:pPr>
            <a:endParaRPr lang="en-IN" sz="2800" dirty="0">
              <a:latin typeface="+mn-lt"/>
              <a:cs typeface="+mn-cs"/>
            </a:endParaRPr>
          </a:p>
          <a:p>
            <a:pPr marL="457200" indent="-457200" fontAlgn="auto">
              <a:spcBef>
                <a:spcPts val="0"/>
              </a:spcBef>
              <a:spcAft>
                <a:spcPts val="0"/>
              </a:spcAft>
              <a:buFont typeface="Arial" pitchFamily="34" charset="0"/>
              <a:buChar char="•"/>
              <a:defRPr/>
            </a:pPr>
            <a:r>
              <a:rPr lang="en-IN" sz="2800" dirty="0">
                <a:latin typeface="+mn-lt"/>
                <a:cs typeface="+mn-cs"/>
              </a:rPr>
              <a:t>View field verification report and provide recommendation to AERO</a:t>
            </a:r>
          </a:p>
          <a:p>
            <a:pPr marL="457200" indent="-457200" fontAlgn="auto">
              <a:spcBef>
                <a:spcPts val="0"/>
              </a:spcBef>
              <a:spcAft>
                <a:spcPts val="0"/>
              </a:spcAft>
              <a:buFontTx/>
              <a:buAutoNum type="arabicPeriod"/>
              <a:defRPr/>
            </a:pPr>
            <a:endParaRPr lang="en-IN" sz="2000" dirty="0">
              <a:latin typeface="+mn-lt"/>
              <a:cs typeface="+mn-cs"/>
            </a:endParaRPr>
          </a:p>
          <a:p>
            <a:pPr marL="457200" indent="-457200" fontAlgn="auto">
              <a:spcBef>
                <a:spcPts val="0"/>
              </a:spcBef>
              <a:spcAft>
                <a:spcPts val="0"/>
              </a:spcAft>
              <a:buFontTx/>
              <a:buAutoNum type="arabicPeriod"/>
              <a:defRPr/>
            </a:pPr>
            <a:endParaRPr lang="en-IN" sz="2000" dirty="0">
              <a:latin typeface="+mn-lt"/>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4" descr="Dashboard -1"/>
          <p:cNvPicPr>
            <a:picLocks noGrp="1"/>
          </p:cNvPicPr>
          <p:nvPr>
            <p:ph idx="1"/>
          </p:nvPr>
        </p:nvPicPr>
        <p:blipFill>
          <a:blip r:embed="rId2" cstate="print"/>
          <a:srcRect/>
          <a:stretch>
            <a:fillRect/>
          </a:stretch>
        </p:blipFill>
        <p:spPr>
          <a:xfrm>
            <a:off x="1071563" y="2852738"/>
            <a:ext cx="10048875" cy="2295525"/>
          </a:xfrm>
        </p:spPr>
      </p:pic>
      <p:sp>
        <p:nvSpPr>
          <p:cNvPr id="59395" name="Rectangle 5"/>
          <p:cNvSpPr>
            <a:spLocks noChangeArrowheads="1"/>
          </p:cNvSpPr>
          <p:nvPr/>
        </p:nvSpPr>
        <p:spPr bwMode="auto">
          <a:xfrm>
            <a:off x="4881563" y="0"/>
            <a:ext cx="3055937" cy="1570038"/>
          </a:xfrm>
          <a:prstGeom prst="rect">
            <a:avLst/>
          </a:prstGeom>
          <a:noFill/>
          <a:ln w="9525">
            <a:noFill/>
            <a:miter lim="800000"/>
            <a:headEnd/>
            <a:tailEnd/>
          </a:ln>
        </p:spPr>
        <p:txBody>
          <a:bodyPr wrap="none">
            <a:spAutoFit/>
          </a:bodyPr>
          <a:lstStyle/>
          <a:p>
            <a:r>
              <a:rPr lang="en-GB" sz="2400" b="1">
                <a:latin typeface="Calibri" pitchFamily="34" charset="0"/>
              </a:rPr>
              <a:t>Supervisor Home Page</a:t>
            </a:r>
            <a:endParaRPr lang="en-GB" sz="2400">
              <a:latin typeface="Calibri" pitchFamily="34" charset="0"/>
            </a:endParaRPr>
          </a:p>
          <a:p>
            <a:endParaRPr lang="en-GB" sz="2400" b="1">
              <a:latin typeface="Calibri" pitchFamily="34" charset="0"/>
            </a:endParaRPr>
          </a:p>
          <a:p>
            <a:r>
              <a:rPr lang="en-GB" sz="2400" b="1">
                <a:latin typeface="Calibri" pitchFamily="34" charset="0"/>
              </a:rPr>
              <a:t> </a:t>
            </a:r>
          </a:p>
          <a:p>
            <a:endParaRPr lang="en-GB" sz="2400">
              <a:latin typeface="Calibri" pitchFamily="34" charset="0"/>
            </a:endParaRPr>
          </a:p>
        </p:txBody>
      </p:sp>
      <p:sp>
        <p:nvSpPr>
          <p:cNvPr id="4" name="Oval 3"/>
          <p:cNvSpPr/>
          <p:nvPr/>
        </p:nvSpPr>
        <p:spPr>
          <a:xfrm>
            <a:off x="3505200" y="3143250"/>
            <a:ext cx="2705100" cy="2171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186488"/>
          </a:xfrm>
          <a:prstGeom prst="rect">
            <a:avLst/>
          </a:prstGeom>
          <a:noFill/>
        </p:spPr>
        <p:txBody>
          <a:bodyPr>
            <a:spAutoFit/>
          </a:bodyPr>
          <a:lstStyle/>
          <a:p>
            <a:pPr fontAlgn="auto">
              <a:spcBef>
                <a:spcPts val="0"/>
              </a:spcBef>
              <a:spcAft>
                <a:spcPts val="0"/>
              </a:spcAft>
              <a:defRPr/>
            </a:pPr>
            <a:r>
              <a:rPr lang="en-IN" sz="4400" dirty="0">
                <a:latin typeface="+mn-lt"/>
                <a:cs typeface="+mn-cs"/>
              </a:rPr>
              <a:t>User : Supervisor/ Officer </a:t>
            </a:r>
            <a:r>
              <a:rPr lang="en-IN" sz="4400" dirty="0">
                <a:latin typeface="+mn-lt"/>
                <a:cs typeface="+mn-cs"/>
              </a:rPr>
              <a:t>5</a:t>
            </a:r>
          </a:p>
          <a:p>
            <a:pPr fontAlgn="auto">
              <a:spcBef>
                <a:spcPts val="0"/>
              </a:spcBef>
              <a:spcAft>
                <a:spcPts val="0"/>
              </a:spcAft>
              <a:buFont typeface="Arial" pitchFamily="34" charset="0"/>
              <a:buChar char="•"/>
              <a:defRPr/>
            </a:pPr>
            <a:endParaRPr lang="en-IN" sz="2800" dirty="0">
              <a:latin typeface="+mn-lt"/>
              <a:cs typeface="+mn-cs"/>
            </a:endParaRPr>
          </a:p>
          <a:p>
            <a:pPr marL="457200" indent="-457200" fontAlgn="auto">
              <a:spcBef>
                <a:spcPts val="0"/>
              </a:spcBef>
              <a:spcAft>
                <a:spcPts val="0"/>
              </a:spcAft>
              <a:defRPr/>
            </a:pPr>
            <a:r>
              <a:rPr lang="en-IN" sz="4000" dirty="0">
                <a:latin typeface="+mn-lt"/>
                <a:cs typeface="+mn-cs"/>
              </a:rPr>
              <a:t>Submission to AERO</a:t>
            </a:r>
          </a:p>
          <a:p>
            <a:pPr marL="457200" indent="-457200" fontAlgn="auto">
              <a:spcBef>
                <a:spcPts val="0"/>
              </a:spcBef>
              <a:spcAft>
                <a:spcPts val="0"/>
              </a:spcAft>
              <a:defRPr/>
            </a:pPr>
            <a:endParaRPr lang="en-IN" sz="4000" dirty="0">
              <a:latin typeface="+mn-lt"/>
              <a:cs typeface="+mn-cs"/>
            </a:endParaRPr>
          </a:p>
          <a:p>
            <a:pPr marL="457200" indent="-457200" fontAlgn="auto">
              <a:spcBef>
                <a:spcPts val="0"/>
              </a:spcBef>
              <a:spcAft>
                <a:spcPts val="0"/>
              </a:spcAft>
              <a:buFont typeface="Arial" pitchFamily="34" charset="0"/>
              <a:buChar char="•"/>
              <a:defRPr/>
            </a:pPr>
            <a:r>
              <a:rPr lang="en-US" sz="3200" dirty="0">
                <a:latin typeface="+mn-lt"/>
                <a:cs typeface="+mn-cs"/>
              </a:rPr>
              <a:t>After clicking on this tab supervisor gets a list of submitted forms under progress, and various states like BLO Appointed, field verified. He/ She can filter list on basis of date/ part number. Forms could be searched on the basis of either form number or EPIC number. After clicking on ‘Process’ link, applicant’s information like his/ her personal details, family details, field verification report could be viewed.  Supervisor can add remark and submit form to AERO.</a:t>
            </a:r>
            <a:endParaRPr lang="en-IN" sz="3200" dirty="0">
              <a:latin typeface="+mn-lt"/>
              <a:cs typeface="+mn-cs"/>
            </a:endParaRPr>
          </a:p>
          <a:p>
            <a:pPr marL="457200" indent="-457200" fontAlgn="auto">
              <a:spcBef>
                <a:spcPts val="0"/>
              </a:spcBef>
              <a:spcAft>
                <a:spcPts val="0"/>
              </a:spcAft>
              <a:buFontTx/>
              <a:buAutoNum type="arabicPeriod"/>
              <a:defRPr/>
            </a:pPr>
            <a:endParaRPr lang="en-IN" sz="2000" dirty="0">
              <a:latin typeface="+mn-lt"/>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4" descr="Dashboard -1"/>
          <p:cNvPicPr>
            <a:picLocks noGrp="1"/>
          </p:cNvPicPr>
          <p:nvPr>
            <p:ph idx="1"/>
          </p:nvPr>
        </p:nvPicPr>
        <p:blipFill>
          <a:blip r:embed="rId2" cstate="print"/>
          <a:srcRect/>
          <a:stretch>
            <a:fillRect/>
          </a:stretch>
        </p:blipFill>
        <p:spPr>
          <a:xfrm>
            <a:off x="1071563" y="2852738"/>
            <a:ext cx="10048875" cy="2295525"/>
          </a:xfrm>
        </p:spPr>
      </p:pic>
      <p:sp>
        <p:nvSpPr>
          <p:cNvPr id="61443" name="Rectangle 5"/>
          <p:cNvSpPr>
            <a:spLocks noChangeArrowheads="1"/>
          </p:cNvSpPr>
          <p:nvPr/>
        </p:nvSpPr>
        <p:spPr bwMode="auto">
          <a:xfrm>
            <a:off x="4881563" y="0"/>
            <a:ext cx="3055937" cy="1570038"/>
          </a:xfrm>
          <a:prstGeom prst="rect">
            <a:avLst/>
          </a:prstGeom>
          <a:noFill/>
          <a:ln w="9525">
            <a:noFill/>
            <a:miter lim="800000"/>
            <a:headEnd/>
            <a:tailEnd/>
          </a:ln>
        </p:spPr>
        <p:txBody>
          <a:bodyPr wrap="none">
            <a:spAutoFit/>
          </a:bodyPr>
          <a:lstStyle/>
          <a:p>
            <a:r>
              <a:rPr lang="en-GB" sz="2400" b="1">
                <a:latin typeface="Calibri" pitchFamily="34" charset="0"/>
              </a:rPr>
              <a:t>Supervisor Home Page</a:t>
            </a:r>
            <a:endParaRPr lang="en-GB" sz="2400">
              <a:latin typeface="Calibri" pitchFamily="34" charset="0"/>
            </a:endParaRPr>
          </a:p>
          <a:p>
            <a:endParaRPr lang="en-GB" sz="2400" b="1">
              <a:latin typeface="Calibri" pitchFamily="34" charset="0"/>
            </a:endParaRPr>
          </a:p>
          <a:p>
            <a:r>
              <a:rPr lang="en-GB" sz="2400" b="1">
                <a:latin typeface="Calibri" pitchFamily="34" charset="0"/>
              </a:rPr>
              <a:t> </a:t>
            </a:r>
          </a:p>
          <a:p>
            <a:endParaRPr lang="en-GB" sz="2400">
              <a:latin typeface="Calibri" pitchFamily="34" charset="0"/>
            </a:endParaRPr>
          </a:p>
        </p:txBody>
      </p:sp>
      <p:sp>
        <p:nvSpPr>
          <p:cNvPr id="4" name="Oval 3"/>
          <p:cNvSpPr/>
          <p:nvPr/>
        </p:nvSpPr>
        <p:spPr>
          <a:xfrm>
            <a:off x="6038850" y="3143250"/>
            <a:ext cx="2705100" cy="2171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857250" y="285750"/>
            <a:ext cx="10363200" cy="1470025"/>
          </a:xfrm>
        </p:spPr>
        <p:txBody>
          <a:bodyPr rtlCol="0">
            <a:normAutofit fontScale="90000"/>
          </a:bodyPr>
          <a:lstStyle/>
          <a:p>
            <a:pPr fontAlgn="auto">
              <a:spcAft>
                <a:spcPts val="0"/>
              </a:spcAft>
              <a:defRPr/>
            </a:pPr>
            <a:r>
              <a:rPr lang="en-US" b="1" smtClean="0"/>
              <a:t>ERO_Net</a:t>
            </a:r>
            <a:r>
              <a:rPr lang="en-IN" smtClean="0"/>
              <a:t/>
            </a:r>
            <a:br>
              <a:rPr lang="en-IN" smtClean="0"/>
            </a:br>
            <a:endParaRPr lang="en-IN" smtClean="0"/>
          </a:p>
        </p:txBody>
      </p:sp>
      <p:sp>
        <p:nvSpPr>
          <p:cNvPr id="3" name="Subtitle 2"/>
          <p:cNvSpPr>
            <a:spLocks noGrp="1"/>
          </p:cNvSpPr>
          <p:nvPr>
            <p:ph type="subTitle" idx="1"/>
          </p:nvPr>
        </p:nvSpPr>
        <p:spPr>
          <a:xfrm>
            <a:off x="666750" y="1268413"/>
            <a:ext cx="10806113" cy="5089525"/>
          </a:xfrm>
        </p:spPr>
        <p:txBody>
          <a:bodyPr rtlCol="0">
            <a:normAutofit/>
          </a:bodyPr>
          <a:lstStyle/>
          <a:p>
            <a:pPr algn="just" fontAlgn="auto">
              <a:spcAft>
                <a:spcPts val="0"/>
              </a:spcAft>
              <a:buFont typeface="Arial" pitchFamily="34" charset="0"/>
              <a:buNone/>
              <a:defRPr/>
            </a:pPr>
            <a:r>
              <a:rPr lang="en-US" sz="2800" b="1" dirty="0" smtClean="0"/>
              <a:t>ERO-Net </a:t>
            </a:r>
            <a:r>
              <a:rPr lang="en-US" sz="2800" dirty="0"/>
              <a:t>brings in seamless processing of forms, easy handling of the databases, regular and simpler way of monitoring the ERs activities and maintaining the ERs health. </a:t>
            </a:r>
            <a:endParaRPr lang="en-IN" sz="2800" dirty="0"/>
          </a:p>
          <a:p>
            <a:pPr algn="just" fontAlgn="auto">
              <a:spcAft>
                <a:spcPts val="0"/>
              </a:spcAft>
              <a:buFont typeface="Arial" pitchFamily="34" charset="0"/>
              <a:buNone/>
              <a:defRPr/>
            </a:pPr>
            <a:r>
              <a:rPr lang="en-US" sz="2800" dirty="0" smtClean="0"/>
              <a:t>The </a:t>
            </a:r>
            <a:r>
              <a:rPr lang="en-US" sz="2800" dirty="0"/>
              <a:t>system has three major </a:t>
            </a:r>
            <a:r>
              <a:rPr lang="en-US" sz="2800" dirty="0" smtClean="0"/>
              <a:t>components,</a:t>
            </a:r>
            <a:endParaRPr lang="en-IN" sz="2800" dirty="0" smtClean="0"/>
          </a:p>
          <a:p>
            <a:pPr marL="514350" indent="-514350" algn="just" fontAlgn="auto">
              <a:spcAft>
                <a:spcPts val="0"/>
              </a:spcAft>
              <a:buFont typeface="+mj-lt"/>
              <a:buAutoNum type="arabicPeriod"/>
              <a:defRPr/>
            </a:pPr>
            <a:r>
              <a:rPr lang="x-none" sz="2800" b="1" dirty="0" smtClean="0"/>
              <a:t>ERO-Net</a:t>
            </a:r>
            <a:r>
              <a:rPr lang="x-none" sz="2800" b="1" dirty="0"/>
              <a:t>	</a:t>
            </a:r>
            <a:r>
              <a:rPr lang="en-US" sz="2800" b="1" dirty="0" smtClean="0"/>
              <a:t> </a:t>
            </a:r>
            <a:r>
              <a:rPr lang="x-none" sz="2800" i="1" dirty="0" smtClean="0"/>
              <a:t>links </a:t>
            </a:r>
            <a:r>
              <a:rPr lang="x-none" sz="2800" i="1" dirty="0"/>
              <a:t>all EROs of Nation.</a:t>
            </a:r>
            <a:endParaRPr lang="en-IN" sz="2800" dirty="0"/>
          </a:p>
          <a:p>
            <a:pPr marL="514350" indent="-514350" algn="just" fontAlgn="auto">
              <a:spcAft>
                <a:spcPts val="0"/>
              </a:spcAft>
              <a:buFont typeface="+mj-lt"/>
              <a:buAutoNum type="arabicPeriod"/>
              <a:defRPr/>
            </a:pPr>
            <a:r>
              <a:rPr lang="x-none" sz="2800" b="1" dirty="0" smtClean="0"/>
              <a:t>UNPER</a:t>
            </a:r>
            <a:r>
              <a:rPr lang="en-IN" sz="2800" b="1" dirty="0" smtClean="0"/>
              <a:t>  	</a:t>
            </a:r>
            <a:r>
              <a:rPr lang="x-none" sz="2800" i="1" dirty="0" smtClean="0"/>
              <a:t>Unified </a:t>
            </a:r>
            <a:r>
              <a:rPr lang="x-none" sz="2800" i="1" dirty="0"/>
              <a:t>National </a:t>
            </a:r>
            <a:r>
              <a:rPr lang="x-none" sz="2800" i="1" dirty="0" smtClean="0"/>
              <a:t>Photo Electoral </a:t>
            </a:r>
            <a:r>
              <a:rPr lang="x-none" sz="2800" i="1" dirty="0"/>
              <a:t>Rolls </a:t>
            </a:r>
            <a:endParaRPr lang="en-IN" sz="2800" dirty="0"/>
          </a:p>
          <a:p>
            <a:pPr marL="514350" indent="-514350" algn="just" fontAlgn="auto">
              <a:spcAft>
                <a:spcPts val="0"/>
              </a:spcAft>
              <a:buFont typeface="+mj-lt"/>
              <a:buAutoNum type="arabicPeriod"/>
              <a:defRPr/>
            </a:pPr>
            <a:r>
              <a:rPr lang="x-none" sz="2800" b="1" dirty="0" smtClean="0"/>
              <a:t>NVSP</a:t>
            </a:r>
            <a:r>
              <a:rPr lang="en-US" sz="2800" b="1" dirty="0"/>
              <a:t>	</a:t>
            </a:r>
            <a:r>
              <a:rPr lang="x-none" sz="2800" i="1" dirty="0" smtClean="0"/>
              <a:t>Citizen </a:t>
            </a:r>
            <a:r>
              <a:rPr lang="x-none" sz="2800" i="1" dirty="0"/>
              <a:t>Electoral services.</a:t>
            </a:r>
            <a:endParaRPr lang="en-IN" sz="2800" dirty="0"/>
          </a:p>
          <a:p>
            <a:pPr algn="just" fontAlgn="auto">
              <a:spcAft>
                <a:spcPts val="0"/>
              </a:spcAft>
              <a:buFont typeface="Arial" pitchFamily="34" charset="0"/>
              <a:buNone/>
              <a:defRPr/>
            </a:pPr>
            <a:r>
              <a:rPr lang="en-US" sz="2800" b="1" dirty="0" smtClean="0"/>
              <a:t>The </a:t>
            </a:r>
            <a:r>
              <a:rPr lang="en-US" sz="2800" b="1" dirty="0"/>
              <a:t>overall scope of ERO-Net is to develop a web based system for Electoral officials. </a:t>
            </a:r>
            <a:endParaRPr lang="en-IN" sz="28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046413"/>
          </a:xfrm>
          <a:prstGeom prst="rect">
            <a:avLst/>
          </a:prstGeom>
          <a:noFill/>
        </p:spPr>
        <p:txBody>
          <a:bodyPr>
            <a:spAutoFit/>
          </a:bodyPr>
          <a:lstStyle/>
          <a:p>
            <a:pPr fontAlgn="auto">
              <a:spcBef>
                <a:spcPts val="0"/>
              </a:spcBef>
              <a:spcAft>
                <a:spcPts val="0"/>
              </a:spcAft>
              <a:defRPr/>
            </a:pPr>
            <a:r>
              <a:rPr lang="en-IN" sz="4400" dirty="0">
                <a:latin typeface="+mn-lt"/>
                <a:cs typeface="+mn-cs"/>
              </a:rPr>
              <a:t>User : Supervisor/ Officer </a:t>
            </a:r>
            <a:r>
              <a:rPr lang="en-IN" sz="4400" dirty="0">
                <a:latin typeface="+mn-lt"/>
                <a:cs typeface="+mn-cs"/>
              </a:rPr>
              <a:t>5</a:t>
            </a:r>
          </a:p>
          <a:p>
            <a:pPr fontAlgn="auto">
              <a:spcBef>
                <a:spcPts val="0"/>
              </a:spcBef>
              <a:spcAft>
                <a:spcPts val="0"/>
              </a:spcAft>
              <a:buFont typeface="Arial" pitchFamily="34" charset="0"/>
              <a:buChar char="•"/>
              <a:defRPr/>
            </a:pPr>
            <a:endParaRPr lang="en-IN" sz="2800" dirty="0">
              <a:latin typeface="+mn-lt"/>
              <a:cs typeface="+mn-cs"/>
            </a:endParaRPr>
          </a:p>
          <a:p>
            <a:pPr marL="457200" indent="-457200" fontAlgn="auto">
              <a:spcBef>
                <a:spcPts val="0"/>
              </a:spcBef>
              <a:spcAft>
                <a:spcPts val="0"/>
              </a:spcAft>
              <a:defRPr/>
            </a:pPr>
            <a:r>
              <a:rPr lang="en-IN" sz="4000" dirty="0">
                <a:latin typeface="+mn-lt"/>
                <a:cs typeface="+mn-cs"/>
              </a:rPr>
              <a:t>View Progress</a:t>
            </a:r>
          </a:p>
          <a:p>
            <a:pPr marL="457200" indent="-457200" fontAlgn="auto">
              <a:spcBef>
                <a:spcPts val="0"/>
              </a:spcBef>
              <a:spcAft>
                <a:spcPts val="0"/>
              </a:spcAft>
              <a:defRPr/>
            </a:pPr>
            <a:endParaRPr lang="en-IN" sz="4000" dirty="0">
              <a:latin typeface="+mn-lt"/>
              <a:cs typeface="+mn-cs"/>
            </a:endParaRPr>
          </a:p>
          <a:p>
            <a:pPr marL="457200" indent="-457200" fontAlgn="auto">
              <a:spcBef>
                <a:spcPts val="0"/>
              </a:spcBef>
              <a:spcAft>
                <a:spcPts val="0"/>
              </a:spcAft>
              <a:buFont typeface="Arial" pitchFamily="34" charset="0"/>
              <a:buChar char="•"/>
              <a:defRPr/>
            </a:pPr>
            <a:r>
              <a:rPr lang="en-US" sz="3600" dirty="0">
                <a:latin typeface="+mn-lt"/>
                <a:cs typeface="+mn-cs"/>
              </a:rPr>
              <a:t>This screen displays the progress of forms.</a:t>
            </a:r>
            <a:endParaRPr lang="en-IN" sz="3600" dirty="0">
              <a:latin typeface="+mn-lt"/>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0363200" cy="6370638"/>
          </a:xfrm>
          <a:prstGeom prst="rect">
            <a:avLst/>
          </a:prstGeom>
          <a:noFill/>
        </p:spPr>
        <p:txBody>
          <a:bodyPr>
            <a:spAutoFit/>
          </a:bodyPr>
          <a:lstStyle/>
          <a:p>
            <a:pPr fontAlgn="auto">
              <a:spcBef>
                <a:spcPts val="0"/>
              </a:spcBef>
              <a:spcAft>
                <a:spcPts val="0"/>
              </a:spcAft>
              <a:defRPr/>
            </a:pPr>
            <a:r>
              <a:rPr lang="en-IN" sz="4400" dirty="0">
                <a:latin typeface="+mn-lt"/>
                <a:cs typeface="+mn-cs"/>
              </a:rPr>
              <a:t>User : Data entry operator/ Officer </a:t>
            </a:r>
            <a:r>
              <a:rPr lang="en-IN" sz="4400" dirty="0">
                <a:latin typeface="+mn-lt"/>
                <a:cs typeface="+mn-cs"/>
              </a:rPr>
              <a:t>6</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endParaRPr lang="en-IN" sz="2400" dirty="0">
              <a:latin typeface="+mn-lt"/>
              <a:cs typeface="+mn-cs"/>
            </a:endParaRPr>
          </a:p>
          <a:p>
            <a:pPr marL="457200" indent="-457200" fontAlgn="auto">
              <a:spcBef>
                <a:spcPts val="0"/>
              </a:spcBef>
              <a:spcAft>
                <a:spcPts val="0"/>
              </a:spcAft>
              <a:buFont typeface="Arial" pitchFamily="34" charset="0"/>
              <a:buChar char="•"/>
              <a:defRPr/>
            </a:pPr>
            <a:r>
              <a:rPr lang="en-IN" sz="2800" dirty="0">
                <a:latin typeface="+mn-lt"/>
                <a:cs typeface="+mn-cs"/>
              </a:rPr>
              <a:t>Data entry of offline forms to digitize it and filling preliminary scrutiny format</a:t>
            </a:r>
          </a:p>
          <a:p>
            <a:pPr marL="457200" indent="-457200" fontAlgn="auto">
              <a:spcBef>
                <a:spcPts val="0"/>
              </a:spcBef>
              <a:spcAft>
                <a:spcPts val="0"/>
              </a:spcAft>
              <a:buFont typeface="Arial" pitchFamily="34" charset="0"/>
              <a:buChar char="•"/>
              <a:defRPr/>
            </a:pPr>
            <a:r>
              <a:rPr lang="en-IN" sz="2800" dirty="0">
                <a:latin typeface="+mn-lt"/>
                <a:cs typeface="+mn-cs"/>
              </a:rPr>
              <a:t>QR code Generation and handing over to Vendor</a:t>
            </a:r>
          </a:p>
          <a:p>
            <a:pPr marL="457200" indent="-457200" fontAlgn="auto">
              <a:spcBef>
                <a:spcPts val="0"/>
              </a:spcBef>
              <a:spcAft>
                <a:spcPts val="0"/>
              </a:spcAft>
              <a:buFont typeface="Arial" pitchFamily="34" charset="0"/>
              <a:buChar char="•"/>
              <a:defRPr/>
            </a:pPr>
            <a:r>
              <a:rPr lang="en-IN" sz="2800" dirty="0">
                <a:latin typeface="+mn-lt"/>
                <a:cs typeface="+mn-cs"/>
              </a:rPr>
              <a:t>Upload scanned documents</a:t>
            </a:r>
          </a:p>
          <a:p>
            <a:pPr marL="457200" indent="-457200" fontAlgn="auto">
              <a:spcBef>
                <a:spcPts val="0"/>
              </a:spcBef>
              <a:spcAft>
                <a:spcPts val="0"/>
              </a:spcAft>
              <a:buFont typeface="Arial" pitchFamily="34" charset="0"/>
              <a:buChar char="•"/>
              <a:defRPr/>
            </a:pPr>
            <a:r>
              <a:rPr lang="en-IN" sz="2800" dirty="0">
                <a:latin typeface="+mn-lt"/>
                <a:cs typeface="+mn-cs"/>
              </a:rPr>
              <a:t>Enter BLO field verification report</a:t>
            </a:r>
          </a:p>
          <a:p>
            <a:pPr marL="457200" indent="-457200" fontAlgn="auto">
              <a:spcBef>
                <a:spcPts val="0"/>
              </a:spcBef>
              <a:spcAft>
                <a:spcPts val="0"/>
              </a:spcAft>
              <a:buFont typeface="Arial" pitchFamily="34" charset="0"/>
              <a:buChar char="•"/>
              <a:defRPr/>
            </a:pPr>
            <a:r>
              <a:rPr lang="en-IN" sz="2800" dirty="0">
                <a:latin typeface="+mn-lt"/>
                <a:cs typeface="+mn-cs"/>
              </a:rPr>
              <a:t>Upload scanned copy of corrected applications and additional support documents collected by BLO</a:t>
            </a:r>
          </a:p>
          <a:p>
            <a:pPr marL="457200" indent="-457200" fontAlgn="auto">
              <a:spcBef>
                <a:spcPts val="0"/>
              </a:spcBef>
              <a:spcAft>
                <a:spcPts val="0"/>
              </a:spcAft>
              <a:buFont typeface="Arial" pitchFamily="34" charset="0"/>
              <a:buChar char="•"/>
              <a:defRPr/>
            </a:pPr>
            <a:r>
              <a:rPr lang="en-IN" sz="2800" dirty="0">
                <a:latin typeface="+mn-lt"/>
                <a:cs typeface="+mn-cs"/>
              </a:rPr>
              <a:t>Data entry of corrections</a:t>
            </a:r>
          </a:p>
          <a:p>
            <a:pPr marL="457200" indent="-457200" fontAlgn="auto">
              <a:spcBef>
                <a:spcPts val="0"/>
              </a:spcBef>
              <a:spcAft>
                <a:spcPts val="0"/>
              </a:spcAft>
              <a:buFont typeface="Arial" pitchFamily="34" charset="0"/>
              <a:buChar char="•"/>
              <a:defRPr/>
            </a:pPr>
            <a:r>
              <a:rPr lang="en-IN" sz="2800" dirty="0">
                <a:latin typeface="+mn-lt"/>
                <a:cs typeface="+mn-cs"/>
              </a:rPr>
              <a:t>Enter Claims/Objections</a:t>
            </a:r>
          </a:p>
          <a:p>
            <a:pPr marL="457200" indent="-457200" fontAlgn="auto">
              <a:spcBef>
                <a:spcPts val="0"/>
              </a:spcBef>
              <a:spcAft>
                <a:spcPts val="0"/>
              </a:spcAft>
              <a:buFont typeface="Arial" pitchFamily="34" charset="0"/>
              <a:buChar char="•"/>
              <a:defRPr/>
            </a:pPr>
            <a:endParaRPr lang="en-IN" sz="2400" dirty="0">
              <a:latin typeface="+mn-lt"/>
              <a:cs typeface="+mn-cs"/>
            </a:endParaRPr>
          </a:p>
          <a:p>
            <a:pPr marL="457200" indent="-457200" fontAlgn="auto">
              <a:spcBef>
                <a:spcPts val="0"/>
              </a:spcBef>
              <a:spcAft>
                <a:spcPts val="0"/>
              </a:spcAft>
              <a:buFontTx/>
              <a:buAutoNum type="arabicPeriod"/>
              <a:defRPr/>
            </a:pPr>
            <a:endParaRPr lang="en-IN" sz="2000" dirty="0">
              <a:latin typeface="+mn-lt"/>
              <a:cs typeface="+mn-cs"/>
            </a:endParaRPr>
          </a:p>
          <a:p>
            <a:pPr fontAlgn="auto">
              <a:spcBef>
                <a:spcPts val="0"/>
              </a:spcBef>
              <a:spcAft>
                <a:spcPts val="0"/>
              </a:spcAft>
              <a:defRPr/>
            </a:pPr>
            <a:endParaRPr lang="en-IN" sz="2000" dirty="0">
              <a:latin typeface="+mn-lt"/>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3" descr="Dashboard"/>
          <p:cNvPicPr>
            <a:picLocks noGrp="1"/>
          </p:cNvPicPr>
          <p:nvPr>
            <p:ph idx="1"/>
          </p:nvPr>
        </p:nvPicPr>
        <p:blipFill>
          <a:blip r:embed="rId2" cstate="print"/>
          <a:srcRect/>
          <a:stretch>
            <a:fillRect/>
          </a:stretch>
        </p:blipFill>
        <p:spPr>
          <a:xfrm>
            <a:off x="0" y="952500"/>
            <a:ext cx="12192000" cy="5905500"/>
          </a:xfrm>
        </p:spPr>
      </p:pic>
      <p:sp>
        <p:nvSpPr>
          <p:cNvPr id="64515" name="Rectangle 4"/>
          <p:cNvSpPr>
            <a:spLocks noChangeArrowheads="1"/>
          </p:cNvSpPr>
          <p:nvPr/>
        </p:nvSpPr>
        <p:spPr bwMode="auto">
          <a:xfrm>
            <a:off x="4614863" y="14288"/>
            <a:ext cx="4268787" cy="830262"/>
          </a:xfrm>
          <a:prstGeom prst="rect">
            <a:avLst/>
          </a:prstGeom>
          <a:noFill/>
          <a:ln w="9525">
            <a:noFill/>
            <a:miter lim="800000"/>
            <a:headEnd/>
            <a:tailEnd/>
          </a:ln>
        </p:spPr>
        <p:txBody>
          <a:bodyPr wrap="none">
            <a:spAutoFit/>
          </a:bodyPr>
          <a:lstStyle/>
          <a:p>
            <a:r>
              <a:rPr lang="en-GB" sz="2400" b="1">
                <a:latin typeface="Calibri" pitchFamily="34" charset="0"/>
              </a:rPr>
              <a:t>Data Entry Operator Home Page</a:t>
            </a:r>
          </a:p>
          <a:p>
            <a:endParaRPr lang="en-GB" sz="2400">
              <a:latin typeface="Calibri" pitchFamily="34" charset="0"/>
            </a:endParaRPr>
          </a:p>
        </p:txBody>
      </p:sp>
      <p:sp>
        <p:nvSpPr>
          <p:cNvPr id="6" name="Oval 5"/>
          <p:cNvSpPr/>
          <p:nvPr/>
        </p:nvSpPr>
        <p:spPr>
          <a:xfrm>
            <a:off x="400050" y="1638300"/>
            <a:ext cx="3695700" cy="2762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0363200" cy="5324475"/>
          </a:xfrm>
          <a:prstGeom prst="rect">
            <a:avLst/>
          </a:prstGeom>
          <a:noFill/>
        </p:spPr>
        <p:txBody>
          <a:bodyPr>
            <a:spAutoFit/>
          </a:bodyPr>
          <a:lstStyle/>
          <a:p>
            <a:pPr fontAlgn="auto">
              <a:spcBef>
                <a:spcPts val="0"/>
              </a:spcBef>
              <a:spcAft>
                <a:spcPts val="0"/>
              </a:spcAft>
              <a:defRPr/>
            </a:pPr>
            <a:r>
              <a:rPr lang="en-IN" sz="4400" dirty="0">
                <a:latin typeface="+mn-lt"/>
                <a:cs typeface="+mn-cs"/>
              </a:rPr>
              <a:t>User : Data entry operator/ Officer </a:t>
            </a:r>
            <a:r>
              <a:rPr lang="en-IN" sz="4400" dirty="0">
                <a:latin typeface="+mn-lt"/>
                <a:cs typeface="+mn-cs"/>
              </a:rPr>
              <a:t>6</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endParaRPr lang="en-IN" sz="2400" dirty="0">
              <a:latin typeface="+mn-lt"/>
              <a:cs typeface="+mn-cs"/>
            </a:endParaRPr>
          </a:p>
          <a:p>
            <a:pPr marL="457200" indent="-457200" fontAlgn="auto">
              <a:spcBef>
                <a:spcPts val="0"/>
              </a:spcBef>
              <a:spcAft>
                <a:spcPts val="0"/>
              </a:spcAft>
              <a:defRPr/>
            </a:pPr>
            <a:r>
              <a:rPr lang="en-US" sz="4000" dirty="0">
                <a:latin typeface="+mn-lt"/>
                <a:cs typeface="+mn-cs"/>
              </a:rPr>
              <a:t>Enter Number of forms Received</a:t>
            </a:r>
          </a:p>
          <a:p>
            <a:pPr marL="457200" indent="-457200" fontAlgn="auto">
              <a:spcBef>
                <a:spcPts val="0"/>
              </a:spcBef>
              <a:spcAft>
                <a:spcPts val="0"/>
              </a:spcAft>
              <a:buFont typeface="Arial" pitchFamily="34" charset="0"/>
              <a:buChar char="•"/>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3600" dirty="0">
                <a:latin typeface="+mn-lt"/>
                <a:cs typeface="+mn-cs"/>
              </a:rPr>
              <a:t>After clicking on this tab Data Entry Operator gets the screen containing date picker and form list. Here operator should write number of form received as per form type and submit the record.</a:t>
            </a:r>
            <a:endParaRPr lang="en-IN" sz="3600" dirty="0">
              <a:latin typeface="+mn-lt"/>
              <a:cs typeface="+mn-cs"/>
            </a:endParaRPr>
          </a:p>
          <a:p>
            <a:pPr marL="457200" indent="-457200" fontAlgn="auto">
              <a:spcBef>
                <a:spcPts val="0"/>
              </a:spcBef>
              <a:spcAft>
                <a:spcPts val="0"/>
              </a:spcAft>
              <a:buFontTx/>
              <a:buAutoNum type="arabicPeriod"/>
              <a:defRPr/>
            </a:pPr>
            <a:endParaRPr lang="en-IN" sz="2000" dirty="0">
              <a:latin typeface="+mn-lt"/>
              <a:cs typeface="+mn-cs"/>
            </a:endParaRPr>
          </a:p>
          <a:p>
            <a:pPr fontAlgn="auto">
              <a:spcBef>
                <a:spcPts val="0"/>
              </a:spcBef>
              <a:spcAft>
                <a:spcPts val="0"/>
              </a:spcAft>
              <a:defRPr/>
            </a:pPr>
            <a:endParaRPr lang="en-IN" sz="2000" dirty="0">
              <a:latin typeface="+mn-lt"/>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Content Placeholder 3" descr="Dashboard"/>
          <p:cNvPicPr>
            <a:picLocks noGrp="1"/>
          </p:cNvPicPr>
          <p:nvPr>
            <p:ph idx="1"/>
          </p:nvPr>
        </p:nvPicPr>
        <p:blipFill>
          <a:blip r:embed="rId2" cstate="print"/>
          <a:srcRect/>
          <a:stretch>
            <a:fillRect/>
          </a:stretch>
        </p:blipFill>
        <p:spPr>
          <a:xfrm>
            <a:off x="0" y="952500"/>
            <a:ext cx="12192000" cy="5905500"/>
          </a:xfrm>
        </p:spPr>
      </p:pic>
      <p:sp>
        <p:nvSpPr>
          <p:cNvPr id="66563" name="Rectangle 4"/>
          <p:cNvSpPr>
            <a:spLocks noChangeArrowheads="1"/>
          </p:cNvSpPr>
          <p:nvPr/>
        </p:nvSpPr>
        <p:spPr bwMode="auto">
          <a:xfrm>
            <a:off x="4614863" y="14288"/>
            <a:ext cx="4268787" cy="830262"/>
          </a:xfrm>
          <a:prstGeom prst="rect">
            <a:avLst/>
          </a:prstGeom>
          <a:noFill/>
          <a:ln w="9525">
            <a:noFill/>
            <a:miter lim="800000"/>
            <a:headEnd/>
            <a:tailEnd/>
          </a:ln>
        </p:spPr>
        <p:txBody>
          <a:bodyPr wrap="none">
            <a:spAutoFit/>
          </a:bodyPr>
          <a:lstStyle/>
          <a:p>
            <a:r>
              <a:rPr lang="en-GB" sz="2400" b="1">
                <a:latin typeface="Calibri" pitchFamily="34" charset="0"/>
              </a:rPr>
              <a:t>Data Entry Operator Home Page</a:t>
            </a:r>
          </a:p>
          <a:p>
            <a:endParaRPr lang="en-GB" sz="2400">
              <a:latin typeface="Calibri" pitchFamily="34" charset="0"/>
            </a:endParaRPr>
          </a:p>
        </p:txBody>
      </p:sp>
      <p:sp>
        <p:nvSpPr>
          <p:cNvPr id="6" name="Oval 5"/>
          <p:cNvSpPr/>
          <p:nvPr/>
        </p:nvSpPr>
        <p:spPr>
          <a:xfrm>
            <a:off x="400050" y="4019550"/>
            <a:ext cx="3695700" cy="2762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0363200" cy="5262563"/>
          </a:xfrm>
          <a:prstGeom prst="rect">
            <a:avLst/>
          </a:prstGeom>
          <a:noFill/>
        </p:spPr>
        <p:txBody>
          <a:bodyPr>
            <a:spAutoFit/>
          </a:bodyPr>
          <a:lstStyle/>
          <a:p>
            <a:pPr fontAlgn="auto">
              <a:spcBef>
                <a:spcPts val="0"/>
              </a:spcBef>
              <a:spcAft>
                <a:spcPts val="0"/>
              </a:spcAft>
              <a:defRPr/>
            </a:pPr>
            <a:r>
              <a:rPr lang="en-IN" sz="4400" dirty="0">
                <a:latin typeface="+mn-lt"/>
                <a:cs typeface="+mn-cs"/>
              </a:rPr>
              <a:t>User : Data entry operator/ Officer </a:t>
            </a:r>
            <a:r>
              <a:rPr lang="en-IN" sz="4400" dirty="0">
                <a:latin typeface="+mn-lt"/>
                <a:cs typeface="+mn-cs"/>
              </a:rPr>
              <a:t>6</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endParaRPr lang="en-IN" sz="2400" dirty="0">
              <a:latin typeface="+mn-lt"/>
              <a:cs typeface="+mn-cs"/>
            </a:endParaRPr>
          </a:p>
          <a:p>
            <a:pPr marL="457200" indent="-457200" fontAlgn="auto">
              <a:spcBef>
                <a:spcPts val="0"/>
              </a:spcBef>
              <a:spcAft>
                <a:spcPts val="0"/>
              </a:spcAft>
              <a:defRPr/>
            </a:pPr>
            <a:r>
              <a:rPr lang="en-US" sz="4000" dirty="0">
                <a:latin typeface="+mn-lt"/>
                <a:cs typeface="+mn-cs"/>
              </a:rPr>
              <a:t>Offline forms data entry</a:t>
            </a:r>
          </a:p>
          <a:p>
            <a:pPr marL="457200" indent="-457200" fontAlgn="auto">
              <a:spcBef>
                <a:spcPts val="0"/>
              </a:spcBef>
              <a:spcAft>
                <a:spcPts val="0"/>
              </a:spcAft>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3600" dirty="0">
                <a:latin typeface="+mn-lt"/>
                <a:cs typeface="+mn-cs"/>
              </a:rPr>
              <a:t>After clicking on this tab following screen displays, which contains all types of forms so operator can select proper form, make entry and submit the form. This screen also contains guidelines, in ‘.</a:t>
            </a:r>
            <a:r>
              <a:rPr lang="en-US" sz="3600" dirty="0" err="1">
                <a:latin typeface="+mn-lt"/>
                <a:cs typeface="+mn-cs"/>
              </a:rPr>
              <a:t>pdf</a:t>
            </a:r>
            <a:r>
              <a:rPr lang="en-US" sz="3600" dirty="0">
                <a:latin typeface="+mn-lt"/>
                <a:cs typeface="+mn-cs"/>
              </a:rPr>
              <a:t>’ format, on how to fill the forms.</a:t>
            </a:r>
            <a:endParaRPr lang="en-IN" sz="2000" dirty="0">
              <a:latin typeface="+mn-lt"/>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3" descr="Dashboard"/>
          <p:cNvPicPr>
            <a:picLocks noGrp="1"/>
          </p:cNvPicPr>
          <p:nvPr>
            <p:ph idx="1"/>
          </p:nvPr>
        </p:nvPicPr>
        <p:blipFill>
          <a:blip r:embed="rId2" cstate="print"/>
          <a:srcRect/>
          <a:stretch>
            <a:fillRect/>
          </a:stretch>
        </p:blipFill>
        <p:spPr>
          <a:xfrm>
            <a:off x="0" y="952500"/>
            <a:ext cx="12192000" cy="5905500"/>
          </a:xfrm>
        </p:spPr>
      </p:pic>
      <p:sp>
        <p:nvSpPr>
          <p:cNvPr id="68611" name="Rectangle 4"/>
          <p:cNvSpPr>
            <a:spLocks noChangeArrowheads="1"/>
          </p:cNvSpPr>
          <p:nvPr/>
        </p:nvSpPr>
        <p:spPr bwMode="auto">
          <a:xfrm>
            <a:off x="4614863" y="14288"/>
            <a:ext cx="4268787" cy="830262"/>
          </a:xfrm>
          <a:prstGeom prst="rect">
            <a:avLst/>
          </a:prstGeom>
          <a:noFill/>
          <a:ln w="9525">
            <a:noFill/>
            <a:miter lim="800000"/>
            <a:headEnd/>
            <a:tailEnd/>
          </a:ln>
        </p:spPr>
        <p:txBody>
          <a:bodyPr wrap="none">
            <a:spAutoFit/>
          </a:bodyPr>
          <a:lstStyle/>
          <a:p>
            <a:r>
              <a:rPr lang="en-GB" sz="2400" b="1">
                <a:latin typeface="Calibri" pitchFamily="34" charset="0"/>
              </a:rPr>
              <a:t>Data Entry Operator Home Page</a:t>
            </a:r>
          </a:p>
          <a:p>
            <a:endParaRPr lang="en-GB" sz="2400">
              <a:latin typeface="Calibri" pitchFamily="34" charset="0"/>
            </a:endParaRPr>
          </a:p>
        </p:txBody>
      </p:sp>
      <p:sp>
        <p:nvSpPr>
          <p:cNvPr id="6" name="Oval 5"/>
          <p:cNvSpPr/>
          <p:nvPr/>
        </p:nvSpPr>
        <p:spPr>
          <a:xfrm>
            <a:off x="4191000" y="1771650"/>
            <a:ext cx="3695700" cy="2762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0363200" cy="5262563"/>
          </a:xfrm>
          <a:prstGeom prst="rect">
            <a:avLst/>
          </a:prstGeom>
          <a:noFill/>
        </p:spPr>
        <p:txBody>
          <a:bodyPr>
            <a:spAutoFit/>
          </a:bodyPr>
          <a:lstStyle/>
          <a:p>
            <a:pPr fontAlgn="auto">
              <a:spcBef>
                <a:spcPts val="0"/>
              </a:spcBef>
              <a:spcAft>
                <a:spcPts val="0"/>
              </a:spcAft>
              <a:defRPr/>
            </a:pPr>
            <a:r>
              <a:rPr lang="en-IN" sz="4400" dirty="0">
                <a:latin typeface="+mn-lt"/>
                <a:cs typeface="+mn-cs"/>
              </a:rPr>
              <a:t>User : Data entry operator/ Officer </a:t>
            </a:r>
            <a:r>
              <a:rPr lang="en-IN" sz="4400" dirty="0">
                <a:latin typeface="+mn-lt"/>
                <a:cs typeface="+mn-cs"/>
              </a:rPr>
              <a:t>6</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endParaRPr lang="en-IN" sz="2400" dirty="0">
              <a:latin typeface="+mn-lt"/>
              <a:cs typeface="+mn-cs"/>
            </a:endParaRPr>
          </a:p>
          <a:p>
            <a:pPr marL="457200" indent="-457200" fontAlgn="auto">
              <a:spcBef>
                <a:spcPts val="0"/>
              </a:spcBef>
              <a:spcAft>
                <a:spcPts val="0"/>
              </a:spcAft>
              <a:defRPr/>
            </a:pPr>
            <a:r>
              <a:rPr lang="en-US" sz="4000" dirty="0">
                <a:latin typeface="+mn-lt"/>
                <a:cs typeface="+mn-cs"/>
              </a:rPr>
              <a:t>Upload scan forms and proofs</a:t>
            </a:r>
          </a:p>
          <a:p>
            <a:pPr marL="457200" indent="-457200" fontAlgn="auto">
              <a:spcBef>
                <a:spcPts val="0"/>
              </a:spcBef>
              <a:spcAft>
                <a:spcPts val="0"/>
              </a:spcAft>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3600" dirty="0">
                <a:latin typeface="+mn-lt"/>
                <a:cs typeface="+mn-cs"/>
              </a:rPr>
              <a:t>By clicking on this tab Data Entry operator can upload scanned documents for further verification and for record purposes. Here Operator can find forms by reference id, form type, and duration when forms were submitted.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descr="Dashboard"/>
          <p:cNvPicPr>
            <a:picLocks noGrp="1"/>
          </p:cNvPicPr>
          <p:nvPr>
            <p:ph idx="1"/>
          </p:nvPr>
        </p:nvPicPr>
        <p:blipFill>
          <a:blip r:embed="rId2" cstate="print"/>
          <a:srcRect/>
          <a:stretch>
            <a:fillRect/>
          </a:stretch>
        </p:blipFill>
        <p:spPr>
          <a:xfrm>
            <a:off x="0" y="952500"/>
            <a:ext cx="12192000" cy="5905500"/>
          </a:xfrm>
        </p:spPr>
      </p:pic>
      <p:sp>
        <p:nvSpPr>
          <p:cNvPr id="70659" name="Rectangle 4"/>
          <p:cNvSpPr>
            <a:spLocks noChangeArrowheads="1"/>
          </p:cNvSpPr>
          <p:nvPr/>
        </p:nvSpPr>
        <p:spPr bwMode="auto">
          <a:xfrm>
            <a:off x="4614863" y="14288"/>
            <a:ext cx="4268787" cy="830262"/>
          </a:xfrm>
          <a:prstGeom prst="rect">
            <a:avLst/>
          </a:prstGeom>
          <a:noFill/>
          <a:ln w="9525">
            <a:noFill/>
            <a:miter lim="800000"/>
            <a:headEnd/>
            <a:tailEnd/>
          </a:ln>
        </p:spPr>
        <p:txBody>
          <a:bodyPr wrap="none">
            <a:spAutoFit/>
          </a:bodyPr>
          <a:lstStyle/>
          <a:p>
            <a:r>
              <a:rPr lang="en-GB" sz="2400" b="1">
                <a:latin typeface="Calibri" pitchFamily="34" charset="0"/>
              </a:rPr>
              <a:t>Data Entry Operator Home Page</a:t>
            </a:r>
          </a:p>
          <a:p>
            <a:endParaRPr lang="en-GB" sz="2400">
              <a:latin typeface="Calibri" pitchFamily="34" charset="0"/>
            </a:endParaRPr>
          </a:p>
        </p:txBody>
      </p:sp>
      <p:sp>
        <p:nvSpPr>
          <p:cNvPr id="6" name="Oval 5"/>
          <p:cNvSpPr/>
          <p:nvPr/>
        </p:nvSpPr>
        <p:spPr>
          <a:xfrm>
            <a:off x="4133850" y="4095750"/>
            <a:ext cx="3695700" cy="2762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0363200" cy="5508625"/>
          </a:xfrm>
          <a:prstGeom prst="rect">
            <a:avLst/>
          </a:prstGeom>
          <a:noFill/>
        </p:spPr>
        <p:txBody>
          <a:bodyPr>
            <a:spAutoFit/>
          </a:bodyPr>
          <a:lstStyle/>
          <a:p>
            <a:pPr fontAlgn="auto">
              <a:spcBef>
                <a:spcPts val="0"/>
              </a:spcBef>
              <a:spcAft>
                <a:spcPts val="0"/>
              </a:spcAft>
              <a:defRPr/>
            </a:pPr>
            <a:r>
              <a:rPr lang="en-IN" sz="4400" dirty="0">
                <a:latin typeface="+mn-lt"/>
                <a:cs typeface="+mn-cs"/>
              </a:rPr>
              <a:t>User : Data entry operator/ Officer </a:t>
            </a:r>
            <a:r>
              <a:rPr lang="en-IN" sz="4400" dirty="0">
                <a:latin typeface="+mn-lt"/>
                <a:cs typeface="+mn-cs"/>
              </a:rPr>
              <a:t>6</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endParaRPr lang="en-IN" sz="2400" dirty="0">
              <a:latin typeface="+mn-lt"/>
              <a:cs typeface="+mn-cs"/>
            </a:endParaRPr>
          </a:p>
          <a:p>
            <a:pPr marL="457200" indent="-457200" fontAlgn="auto">
              <a:spcBef>
                <a:spcPts val="0"/>
              </a:spcBef>
              <a:spcAft>
                <a:spcPts val="0"/>
              </a:spcAft>
              <a:defRPr/>
            </a:pPr>
            <a:r>
              <a:rPr lang="en-US" sz="4000" dirty="0">
                <a:latin typeface="+mn-lt"/>
                <a:cs typeface="+mn-cs"/>
              </a:rPr>
              <a:t>Enter BLO report</a:t>
            </a:r>
          </a:p>
          <a:p>
            <a:pPr marL="457200" indent="-457200" fontAlgn="auto">
              <a:spcBef>
                <a:spcPts val="0"/>
              </a:spcBef>
              <a:spcAft>
                <a:spcPts val="0"/>
              </a:spcAft>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2800" dirty="0">
                <a:latin typeface="+mn-lt"/>
                <a:cs typeface="+mn-cs"/>
              </a:rPr>
              <a:t>When Operator clicks on this tab he/ she gets list of forms which are under process. Here forms 6/ 6A/ 7/ 7A/ 8 could be selected.   He/ she can filter list on the basis of date/part number. Operator can also search forms on the basis of either form number or EPIC number. After clicking on ‘Process’ link he/ she gets forms on screen which contain applicant’s personal and family details. Here operator makes entry of field verification report.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t>The ERO-NET - functionalities of ER</a:t>
            </a:r>
            <a:r>
              <a:rPr lang="en-IN" smtClean="0"/>
              <a:t/>
            </a:r>
            <a:br>
              <a:rPr lang="en-IN" smtClean="0"/>
            </a:br>
            <a:endParaRPr lang="en-IN" smtClean="0"/>
          </a:p>
        </p:txBody>
      </p:sp>
      <p:sp>
        <p:nvSpPr>
          <p:cNvPr id="3" name="Content Placeholder 2"/>
          <p:cNvSpPr>
            <a:spLocks noGrp="1"/>
          </p:cNvSpPr>
          <p:nvPr>
            <p:ph idx="1"/>
          </p:nvPr>
        </p:nvSpPr>
        <p:spPr>
          <a:xfrm>
            <a:off x="609600" y="1268413"/>
            <a:ext cx="11247438" cy="5184775"/>
          </a:xfrm>
        </p:spPr>
        <p:txBody>
          <a:bodyPr rtlCol="0">
            <a:normAutofit fontScale="77500" lnSpcReduction="20000"/>
          </a:bodyPr>
          <a:lstStyle/>
          <a:p>
            <a:pPr algn="just" fontAlgn="auto">
              <a:spcAft>
                <a:spcPts val="0"/>
              </a:spcAft>
              <a:buFont typeface="Arial" pitchFamily="34" charset="0"/>
              <a:buChar char="•"/>
              <a:defRPr/>
            </a:pPr>
            <a:r>
              <a:rPr lang="x-none" sz="4000" dirty="0"/>
              <a:t>Processing of electoral forms</a:t>
            </a:r>
            <a:endParaRPr lang="en-IN" sz="4000" dirty="0"/>
          </a:p>
          <a:p>
            <a:pPr algn="just" fontAlgn="auto">
              <a:spcAft>
                <a:spcPts val="0"/>
              </a:spcAft>
              <a:buFont typeface="Arial" pitchFamily="34" charset="0"/>
              <a:buChar char="•"/>
              <a:defRPr/>
            </a:pPr>
            <a:r>
              <a:rPr lang="x-none" sz="4000" dirty="0"/>
              <a:t>Maintain electoral rolls</a:t>
            </a:r>
            <a:endParaRPr lang="en-IN" sz="4000" dirty="0"/>
          </a:p>
          <a:p>
            <a:pPr algn="just" fontAlgn="auto">
              <a:spcAft>
                <a:spcPts val="0"/>
              </a:spcAft>
              <a:buFont typeface="Arial" pitchFamily="34" charset="0"/>
              <a:buChar char="•"/>
              <a:defRPr/>
            </a:pPr>
            <a:r>
              <a:rPr lang="x-none" sz="4000" dirty="0" smtClean="0"/>
              <a:t>Polling </a:t>
            </a:r>
            <a:r>
              <a:rPr lang="x-none" sz="4000" dirty="0"/>
              <a:t>Stations Management System</a:t>
            </a:r>
            <a:endParaRPr lang="en-IN" sz="4000" dirty="0"/>
          </a:p>
          <a:p>
            <a:pPr algn="just" fontAlgn="auto">
              <a:spcAft>
                <a:spcPts val="0"/>
              </a:spcAft>
              <a:buFont typeface="Arial" pitchFamily="34" charset="0"/>
              <a:buChar char="•"/>
              <a:defRPr/>
            </a:pPr>
            <a:r>
              <a:rPr lang="en-IN" sz="4000" dirty="0"/>
              <a:t>Communication between </a:t>
            </a:r>
            <a:r>
              <a:rPr lang="en-IN" sz="4000" dirty="0" smtClean="0"/>
              <a:t>EROs </a:t>
            </a:r>
            <a:r>
              <a:rPr lang="en-IN" sz="4000" dirty="0"/>
              <a:t>across ACs and States</a:t>
            </a:r>
          </a:p>
          <a:p>
            <a:pPr algn="just" fontAlgn="auto">
              <a:spcAft>
                <a:spcPts val="0"/>
              </a:spcAft>
              <a:buFont typeface="Arial" pitchFamily="34" charset="0"/>
              <a:buChar char="•"/>
              <a:defRPr/>
            </a:pPr>
            <a:r>
              <a:rPr lang="en-IN" sz="4000" dirty="0"/>
              <a:t>Simultaneous addition and deletion process in migration, shifting</a:t>
            </a:r>
          </a:p>
          <a:p>
            <a:pPr algn="just" fontAlgn="auto">
              <a:spcAft>
                <a:spcPts val="0"/>
              </a:spcAft>
              <a:buFont typeface="Arial" pitchFamily="34" charset="0"/>
              <a:buChar char="•"/>
              <a:defRPr/>
            </a:pPr>
            <a:r>
              <a:rPr lang="en-IN" sz="4000" dirty="0"/>
              <a:t>Methodical deletion of Dead Voters</a:t>
            </a:r>
          </a:p>
          <a:p>
            <a:pPr algn="just" fontAlgn="auto">
              <a:spcAft>
                <a:spcPts val="0"/>
              </a:spcAft>
              <a:buFont typeface="Arial" pitchFamily="34" charset="0"/>
              <a:buChar char="•"/>
              <a:defRPr/>
            </a:pPr>
            <a:r>
              <a:rPr lang="en-IN" sz="4000" dirty="0"/>
              <a:t>Anytime real time observance of ER Health parameters like Age Cohort, PER, male-female ratio</a:t>
            </a:r>
          </a:p>
          <a:p>
            <a:pPr algn="just" fontAlgn="auto">
              <a:spcAft>
                <a:spcPts val="0"/>
              </a:spcAft>
              <a:buFont typeface="Arial" pitchFamily="34" charset="0"/>
              <a:buChar char="•"/>
              <a:defRPr/>
            </a:pPr>
            <a:r>
              <a:rPr lang="en-IN" sz="4000" dirty="0"/>
              <a:t>Connected with single source of online forms acceptance (through NVSP), it provides real time monitoring of progress of the form processing (Status of the forms submitted )</a:t>
            </a:r>
          </a:p>
          <a:p>
            <a:pPr fontAlgn="auto">
              <a:spcAft>
                <a:spcPts val="0"/>
              </a:spcAft>
              <a:buFont typeface="Arial" pitchFamily="34" charset="0"/>
              <a:buChar char="•"/>
              <a:defRPr/>
            </a:pPr>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Content Placeholder 3" descr="Dashboard"/>
          <p:cNvPicPr>
            <a:picLocks noGrp="1"/>
          </p:cNvPicPr>
          <p:nvPr>
            <p:ph idx="1"/>
          </p:nvPr>
        </p:nvPicPr>
        <p:blipFill>
          <a:blip r:embed="rId2" cstate="print"/>
          <a:srcRect/>
          <a:stretch>
            <a:fillRect/>
          </a:stretch>
        </p:blipFill>
        <p:spPr>
          <a:xfrm>
            <a:off x="0" y="952500"/>
            <a:ext cx="12192000" cy="5905500"/>
          </a:xfrm>
        </p:spPr>
      </p:pic>
      <p:sp>
        <p:nvSpPr>
          <p:cNvPr id="72707" name="Rectangle 4"/>
          <p:cNvSpPr>
            <a:spLocks noChangeArrowheads="1"/>
          </p:cNvSpPr>
          <p:nvPr/>
        </p:nvSpPr>
        <p:spPr bwMode="auto">
          <a:xfrm>
            <a:off x="4614863" y="14288"/>
            <a:ext cx="4268787" cy="830262"/>
          </a:xfrm>
          <a:prstGeom prst="rect">
            <a:avLst/>
          </a:prstGeom>
          <a:noFill/>
          <a:ln w="9525">
            <a:noFill/>
            <a:miter lim="800000"/>
            <a:headEnd/>
            <a:tailEnd/>
          </a:ln>
        </p:spPr>
        <p:txBody>
          <a:bodyPr wrap="none">
            <a:spAutoFit/>
          </a:bodyPr>
          <a:lstStyle/>
          <a:p>
            <a:r>
              <a:rPr lang="en-GB" sz="2400" b="1">
                <a:latin typeface="Calibri" pitchFamily="34" charset="0"/>
              </a:rPr>
              <a:t>Data Entry Operator Home Page</a:t>
            </a:r>
          </a:p>
          <a:p>
            <a:endParaRPr lang="en-GB" sz="2400">
              <a:latin typeface="Calibri" pitchFamily="34" charset="0"/>
            </a:endParaRPr>
          </a:p>
        </p:txBody>
      </p:sp>
      <p:sp>
        <p:nvSpPr>
          <p:cNvPr id="6" name="Oval 5"/>
          <p:cNvSpPr/>
          <p:nvPr/>
        </p:nvSpPr>
        <p:spPr>
          <a:xfrm>
            <a:off x="8248650" y="1543050"/>
            <a:ext cx="3695700" cy="2762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0363200" cy="2924175"/>
          </a:xfrm>
          <a:prstGeom prst="rect">
            <a:avLst/>
          </a:prstGeom>
          <a:noFill/>
        </p:spPr>
        <p:txBody>
          <a:bodyPr>
            <a:spAutoFit/>
          </a:bodyPr>
          <a:lstStyle/>
          <a:p>
            <a:pPr fontAlgn="auto">
              <a:spcBef>
                <a:spcPts val="0"/>
              </a:spcBef>
              <a:spcAft>
                <a:spcPts val="0"/>
              </a:spcAft>
              <a:defRPr/>
            </a:pPr>
            <a:r>
              <a:rPr lang="en-IN" sz="4400" dirty="0">
                <a:latin typeface="+mn-lt"/>
                <a:cs typeface="+mn-cs"/>
              </a:rPr>
              <a:t>User : Data entry operator/ Officer </a:t>
            </a:r>
            <a:r>
              <a:rPr lang="en-IN" sz="4400" dirty="0">
                <a:latin typeface="+mn-lt"/>
                <a:cs typeface="+mn-cs"/>
              </a:rPr>
              <a:t>6</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endParaRPr lang="en-IN" sz="2400" dirty="0">
              <a:latin typeface="+mn-lt"/>
              <a:cs typeface="+mn-cs"/>
            </a:endParaRPr>
          </a:p>
          <a:p>
            <a:pPr marL="457200" indent="-457200" fontAlgn="auto">
              <a:spcBef>
                <a:spcPts val="0"/>
              </a:spcBef>
              <a:spcAft>
                <a:spcPts val="0"/>
              </a:spcAft>
              <a:defRPr/>
            </a:pPr>
            <a:r>
              <a:rPr lang="en-US" sz="4000" dirty="0">
                <a:latin typeface="+mn-lt"/>
                <a:cs typeface="+mn-cs"/>
              </a:rPr>
              <a:t>Enter Claims and objections</a:t>
            </a:r>
          </a:p>
          <a:p>
            <a:pPr marL="457200" indent="-457200" fontAlgn="auto">
              <a:spcBef>
                <a:spcPts val="0"/>
              </a:spcBef>
              <a:spcAft>
                <a:spcPts val="0"/>
              </a:spcAft>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2800" dirty="0">
                <a:latin typeface="+mn-lt"/>
                <a:cs typeface="+mn-cs"/>
              </a:rPr>
              <a:t>Here operator can make entry of claims or objections, if any.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3" descr="Dashboard"/>
          <p:cNvPicPr>
            <a:picLocks noGrp="1"/>
          </p:cNvPicPr>
          <p:nvPr>
            <p:ph idx="1"/>
          </p:nvPr>
        </p:nvPicPr>
        <p:blipFill>
          <a:blip r:embed="rId2" cstate="print"/>
          <a:srcRect/>
          <a:stretch>
            <a:fillRect/>
          </a:stretch>
        </p:blipFill>
        <p:spPr>
          <a:xfrm>
            <a:off x="0" y="952500"/>
            <a:ext cx="12192000" cy="5905500"/>
          </a:xfrm>
        </p:spPr>
      </p:pic>
      <p:sp>
        <p:nvSpPr>
          <p:cNvPr id="74755" name="Rectangle 4"/>
          <p:cNvSpPr>
            <a:spLocks noChangeArrowheads="1"/>
          </p:cNvSpPr>
          <p:nvPr/>
        </p:nvSpPr>
        <p:spPr bwMode="auto">
          <a:xfrm>
            <a:off x="4614863" y="14288"/>
            <a:ext cx="4268787" cy="830262"/>
          </a:xfrm>
          <a:prstGeom prst="rect">
            <a:avLst/>
          </a:prstGeom>
          <a:noFill/>
          <a:ln w="9525">
            <a:noFill/>
            <a:miter lim="800000"/>
            <a:headEnd/>
            <a:tailEnd/>
          </a:ln>
        </p:spPr>
        <p:txBody>
          <a:bodyPr wrap="none">
            <a:spAutoFit/>
          </a:bodyPr>
          <a:lstStyle/>
          <a:p>
            <a:r>
              <a:rPr lang="en-GB" sz="2400" b="1">
                <a:latin typeface="Calibri" pitchFamily="34" charset="0"/>
              </a:rPr>
              <a:t>Data Entry Operator Home Page</a:t>
            </a:r>
          </a:p>
          <a:p>
            <a:endParaRPr lang="en-GB" sz="2400">
              <a:latin typeface="Calibri" pitchFamily="34" charset="0"/>
            </a:endParaRPr>
          </a:p>
        </p:txBody>
      </p:sp>
      <p:sp>
        <p:nvSpPr>
          <p:cNvPr id="6" name="Oval 5"/>
          <p:cNvSpPr/>
          <p:nvPr/>
        </p:nvSpPr>
        <p:spPr>
          <a:xfrm>
            <a:off x="8248650" y="4057650"/>
            <a:ext cx="3695700" cy="2762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0363200" cy="4216400"/>
          </a:xfrm>
          <a:prstGeom prst="rect">
            <a:avLst/>
          </a:prstGeom>
          <a:noFill/>
        </p:spPr>
        <p:txBody>
          <a:bodyPr>
            <a:spAutoFit/>
          </a:bodyPr>
          <a:lstStyle/>
          <a:p>
            <a:pPr fontAlgn="auto">
              <a:spcBef>
                <a:spcPts val="0"/>
              </a:spcBef>
              <a:spcAft>
                <a:spcPts val="0"/>
              </a:spcAft>
              <a:defRPr/>
            </a:pPr>
            <a:r>
              <a:rPr lang="en-IN" sz="4400" dirty="0">
                <a:latin typeface="+mn-lt"/>
                <a:cs typeface="+mn-cs"/>
              </a:rPr>
              <a:t>User : Data entry operator/ Officer </a:t>
            </a:r>
            <a:r>
              <a:rPr lang="en-IN" sz="4400" dirty="0">
                <a:latin typeface="+mn-lt"/>
                <a:cs typeface="+mn-cs"/>
              </a:rPr>
              <a:t>6</a:t>
            </a:r>
            <a:endParaRPr lang="en-IN" sz="4400" dirty="0">
              <a:latin typeface="+mn-lt"/>
              <a:cs typeface="+mn-cs"/>
            </a:endParaRPr>
          </a:p>
          <a:p>
            <a:pPr fontAlgn="auto">
              <a:spcBef>
                <a:spcPts val="0"/>
              </a:spcBef>
              <a:spcAft>
                <a:spcPts val="0"/>
              </a:spcAft>
              <a:defRPr/>
            </a:pPr>
            <a:endParaRPr lang="en-IN" sz="2400" dirty="0">
              <a:latin typeface="+mn-lt"/>
              <a:cs typeface="+mn-cs"/>
            </a:endParaRPr>
          </a:p>
          <a:p>
            <a:pPr marL="457200" indent="-457200" fontAlgn="auto">
              <a:spcBef>
                <a:spcPts val="0"/>
              </a:spcBef>
              <a:spcAft>
                <a:spcPts val="0"/>
              </a:spcAft>
              <a:buFont typeface="Arial" pitchFamily="34" charset="0"/>
              <a:buChar char="•"/>
              <a:defRPr/>
            </a:pPr>
            <a:endParaRPr lang="en-IN" sz="2400" dirty="0">
              <a:latin typeface="+mn-lt"/>
              <a:cs typeface="+mn-cs"/>
            </a:endParaRPr>
          </a:p>
          <a:p>
            <a:pPr marL="457200" indent="-457200" fontAlgn="auto">
              <a:spcBef>
                <a:spcPts val="0"/>
              </a:spcBef>
              <a:spcAft>
                <a:spcPts val="0"/>
              </a:spcAft>
              <a:defRPr/>
            </a:pPr>
            <a:r>
              <a:rPr lang="en-US" sz="4000" dirty="0">
                <a:latin typeface="+mn-lt"/>
                <a:cs typeface="+mn-cs"/>
              </a:rPr>
              <a:t>Data corrections</a:t>
            </a:r>
          </a:p>
          <a:p>
            <a:pPr marL="457200" indent="-457200" fontAlgn="auto">
              <a:spcBef>
                <a:spcPts val="0"/>
              </a:spcBef>
              <a:spcAft>
                <a:spcPts val="0"/>
              </a:spcAft>
              <a:defRPr/>
            </a:pPr>
            <a:endParaRPr lang="en-US" sz="2400" dirty="0">
              <a:latin typeface="+mn-lt"/>
              <a:cs typeface="+mn-cs"/>
            </a:endParaRPr>
          </a:p>
          <a:p>
            <a:pPr marL="457200" indent="-457200" fontAlgn="auto">
              <a:spcBef>
                <a:spcPts val="0"/>
              </a:spcBef>
              <a:spcAft>
                <a:spcPts val="0"/>
              </a:spcAft>
              <a:buFont typeface="Arial" pitchFamily="34" charset="0"/>
              <a:buChar char="•"/>
              <a:defRPr/>
            </a:pPr>
            <a:r>
              <a:rPr lang="en-US" sz="2800" dirty="0">
                <a:latin typeface="+mn-lt"/>
                <a:cs typeface="+mn-cs"/>
              </a:rPr>
              <a:t>After field verification, if BLO finds some correction then he/she requests ‘mark for correction’. Operator can then make corrections by clicking on this button. After clicking on this button operator will see list of forms which are marked for correction..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Alerts &amp; Notification</a:t>
            </a:r>
            <a:endParaRPr lang="en-IN" smtClean="0"/>
          </a:p>
        </p:txBody>
      </p:sp>
      <p:sp>
        <p:nvSpPr>
          <p:cNvPr id="76803" name="Content Placeholder 2"/>
          <p:cNvSpPr>
            <a:spLocks noGrp="1"/>
          </p:cNvSpPr>
          <p:nvPr>
            <p:ph idx="1"/>
          </p:nvPr>
        </p:nvSpPr>
        <p:spPr/>
        <p:txBody>
          <a:bodyPr/>
          <a:lstStyle/>
          <a:p>
            <a:r>
              <a:rPr lang="en-US" smtClean="0"/>
              <a:t>Alerts and Notifications will be generated by system and Sent to </a:t>
            </a:r>
          </a:p>
          <a:p>
            <a:pPr lvl="1"/>
            <a:r>
              <a:rPr lang="en-US" smtClean="0"/>
              <a:t>Applicant</a:t>
            </a:r>
          </a:p>
          <a:p>
            <a:pPr lvl="1"/>
            <a:r>
              <a:rPr lang="en-US" smtClean="0"/>
              <a:t>AERO/ERO/EO</a:t>
            </a:r>
          </a:p>
          <a:p>
            <a:pPr lvl="1"/>
            <a:r>
              <a:rPr lang="en-US" smtClean="0"/>
              <a:t>Supervisor</a:t>
            </a:r>
          </a:p>
          <a:p>
            <a:pPr lvl="1"/>
            <a:r>
              <a:rPr lang="en-US" smtClean="0"/>
              <a:t>BLO, ERO, Consulting ERO</a:t>
            </a:r>
          </a:p>
          <a:p>
            <a:endParaRPr lang="en-US" smtClean="0"/>
          </a:p>
          <a:p>
            <a:r>
              <a:rPr lang="en-US" smtClean="0"/>
              <a:t>As e-mail, SMS and on Mobile App</a:t>
            </a:r>
          </a:p>
          <a:p>
            <a:r>
              <a:rPr lang="en-US" smtClean="0"/>
              <a:t>Contact information as uploaded currently on ecinet.in will be used</a:t>
            </a:r>
            <a:endParaRPr lang="en-IN"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09600" y="44450"/>
            <a:ext cx="10972800" cy="792163"/>
          </a:xfrm>
        </p:spPr>
        <p:txBody>
          <a:bodyPr/>
          <a:lstStyle/>
          <a:p>
            <a:r>
              <a:rPr lang="en-US" smtClean="0"/>
              <a:t>Offline Forms - Summary</a:t>
            </a:r>
            <a:endParaRPr lang="en-IN" smtClean="0"/>
          </a:p>
        </p:txBody>
      </p:sp>
      <p:sp>
        <p:nvSpPr>
          <p:cNvPr id="77827" name="Content Placeholder 2"/>
          <p:cNvSpPr>
            <a:spLocks noGrp="1"/>
          </p:cNvSpPr>
          <p:nvPr>
            <p:ph idx="1"/>
          </p:nvPr>
        </p:nvSpPr>
        <p:spPr>
          <a:xfrm>
            <a:off x="609600" y="1152525"/>
            <a:ext cx="10972800" cy="4525963"/>
          </a:xfrm>
        </p:spPr>
        <p:txBody>
          <a:bodyPr/>
          <a:lstStyle/>
          <a:p>
            <a:pPr marL="457200" indent="-457200">
              <a:buFont typeface="Calibri Light" pitchFamily="34" charset="0"/>
              <a:buAutoNum type="arabicPeriod"/>
            </a:pPr>
            <a:r>
              <a:rPr lang="en-IN" sz="2400" smtClean="0"/>
              <a:t>Hard copies of form received at ERO office from different locations </a:t>
            </a:r>
            <a:endParaRPr lang="en-US" sz="2400" smtClean="0"/>
          </a:p>
          <a:p>
            <a:pPr marL="457200" indent="-457200">
              <a:buFont typeface="Calibri Light" pitchFamily="34" charset="0"/>
              <a:buAutoNum type="arabicPeriod"/>
            </a:pPr>
            <a:r>
              <a:rPr lang="en-IN" sz="2400" smtClean="0"/>
              <a:t>Entry of forms in register (online),  EO monitors manually entry of various forms count</a:t>
            </a:r>
            <a:endParaRPr lang="en-US" sz="2400" smtClean="0"/>
          </a:p>
          <a:p>
            <a:pPr marL="457200" indent="-457200">
              <a:buFont typeface="Calibri Light" pitchFamily="34" charset="0"/>
              <a:buAutoNum type="arabicPeriod"/>
            </a:pPr>
            <a:r>
              <a:rPr lang="en-IN" sz="2400" smtClean="0"/>
              <a:t>Allocated jobs to data entry operator</a:t>
            </a:r>
            <a:endParaRPr lang="en-US" sz="2400" smtClean="0"/>
          </a:p>
          <a:p>
            <a:pPr marL="457200" indent="-457200">
              <a:buFont typeface="Calibri Light" pitchFamily="34" charset="0"/>
              <a:buAutoNum type="arabicPeriod"/>
            </a:pPr>
            <a:r>
              <a:rPr lang="en-IN" sz="2400" smtClean="0"/>
              <a:t>Digitization of forms by data entry operator and generate QR code </a:t>
            </a:r>
            <a:endParaRPr lang="en-US" sz="2400" smtClean="0"/>
          </a:p>
          <a:p>
            <a:pPr marL="457200" indent="-457200">
              <a:buFont typeface="Calibri Light" pitchFamily="34" charset="0"/>
              <a:buAutoNum type="arabicPeriod"/>
            </a:pPr>
            <a:r>
              <a:rPr lang="en-IN" sz="2400" smtClean="0"/>
              <a:t>EOs can view status of forms filled by data entry operator on dashboard </a:t>
            </a:r>
            <a:endParaRPr lang="en-US" sz="2400" smtClean="0"/>
          </a:p>
          <a:p>
            <a:pPr marL="457200" indent="-457200">
              <a:buFont typeface="Calibri Light" pitchFamily="34" charset="0"/>
              <a:buAutoNum type="arabicPeriod"/>
            </a:pPr>
            <a:r>
              <a:rPr lang="en-IN" sz="2400" smtClean="0"/>
              <a:t>Generates “QR code data file”</a:t>
            </a:r>
            <a:endParaRPr lang="en-US" sz="2400" smtClean="0"/>
          </a:p>
          <a:p>
            <a:pPr marL="457200" indent="-457200">
              <a:buFont typeface="Calibri Light" pitchFamily="34" charset="0"/>
              <a:buAutoNum type="arabicPeriod"/>
            </a:pPr>
            <a:r>
              <a:rPr lang="en-IN" sz="2400" smtClean="0"/>
              <a:t>EO hands over “QR code data file” and hard copies of forms to SLA for printing of QR codes</a:t>
            </a:r>
            <a:endParaRPr lang="en-US" sz="2400" smtClean="0"/>
          </a:p>
          <a:p>
            <a:pPr marL="457200" indent="-457200">
              <a:buFont typeface="Calibri Light" pitchFamily="34" charset="0"/>
              <a:buAutoNum type="arabicPeriod"/>
            </a:pPr>
            <a:r>
              <a:rPr lang="en-IN" sz="2400" smtClean="0"/>
              <a:t>SLA/ERO prints QR code and affix the same on bottom right on hard copy of form using “QR code printing tool”</a:t>
            </a:r>
          </a:p>
          <a:p>
            <a:pPr marL="457200" indent="-457200">
              <a:buFont typeface="Calibri Light" pitchFamily="34" charset="0"/>
              <a:buAutoNum type="arabicPeriod"/>
            </a:pPr>
            <a:r>
              <a:rPr lang="en-IN" sz="2400" smtClean="0"/>
              <a:t>QR code affixed forms given to the SLA for scanning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719138" y="877888"/>
            <a:ext cx="10972800" cy="4525962"/>
          </a:xfrm>
        </p:spPr>
        <p:txBody>
          <a:bodyPr/>
          <a:lstStyle/>
          <a:p>
            <a:pPr marL="457200" indent="-457200">
              <a:buFont typeface="Calibri Light" pitchFamily="34" charset="0"/>
              <a:buAutoNum type="arabicPeriod" startAt="10"/>
            </a:pPr>
            <a:r>
              <a:rPr lang="en-IN" sz="2400" smtClean="0"/>
              <a:t>SLA scans all the forms as per Scanning Guidelines</a:t>
            </a:r>
            <a:endParaRPr lang="en-US" sz="2400" smtClean="0"/>
          </a:p>
          <a:p>
            <a:pPr marL="457200" indent="-457200">
              <a:buFont typeface="Calibri Light" pitchFamily="34" charset="0"/>
              <a:buAutoNum type="arabicPeriod" startAt="10"/>
            </a:pPr>
            <a:r>
              <a:rPr lang="en-IN" sz="2400" smtClean="0"/>
              <a:t>SLA crops the photograph using suggested software as per guideline (Photo crop guideline)</a:t>
            </a:r>
            <a:endParaRPr lang="en-US" sz="2400" smtClean="0"/>
          </a:p>
          <a:p>
            <a:pPr marL="457200" indent="-457200">
              <a:buFont typeface="Calibri Light" pitchFamily="34" charset="0"/>
              <a:buAutoNum type="arabicPeriod" startAt="10"/>
            </a:pPr>
            <a:r>
              <a:rPr lang="en-IN" sz="2400" smtClean="0"/>
              <a:t>SLA handover scanned forms softcopy/Hard copy after Quality Check(QC) to the EO with Quality Check report</a:t>
            </a:r>
            <a:endParaRPr lang="en-US" sz="2400" smtClean="0"/>
          </a:p>
          <a:p>
            <a:pPr marL="457200" indent="-457200">
              <a:buFont typeface="Calibri Light" pitchFamily="34" charset="0"/>
              <a:buAutoNum type="arabicPeriod" startAt="10"/>
            </a:pPr>
            <a:r>
              <a:rPr lang="en-IN" sz="2400" smtClean="0"/>
              <a:t>Data entry operator checks the quality of scanned document using “Scan Quality Checker Tool” and prepares report for scrutiny by EO</a:t>
            </a:r>
            <a:endParaRPr lang="en-US" sz="2400" smtClean="0"/>
          </a:p>
          <a:p>
            <a:pPr marL="457200" indent="-457200">
              <a:buFont typeface="Calibri Light" pitchFamily="34" charset="0"/>
              <a:buAutoNum type="arabicPeriod" startAt="10"/>
            </a:pPr>
            <a:r>
              <a:rPr lang="en-IN" sz="2400" smtClean="0"/>
              <a:t>Send report of rejected files and hard copies of forms to the SLA for rescanning</a:t>
            </a:r>
            <a:endParaRPr lang="en-US" sz="2400" smtClean="0"/>
          </a:p>
          <a:p>
            <a:pPr marL="457200" indent="-457200">
              <a:buFont typeface="Calibri Light" pitchFamily="34" charset="0"/>
              <a:buAutoNum type="arabicPeriod" startAt="10"/>
            </a:pPr>
            <a:r>
              <a:rPr lang="en-IN" sz="2400" smtClean="0"/>
              <a:t>Data entry operator uploads the forms one by one by manually verifying the forms data</a:t>
            </a:r>
            <a:endParaRPr lang="en-US" sz="2400" smtClean="0"/>
          </a:p>
          <a:p>
            <a:pPr marL="457200" indent="-457200">
              <a:buFont typeface="Calibri Light" pitchFamily="34" charset="0"/>
              <a:buAutoNum type="arabicPeriod" startAt="10"/>
            </a:pPr>
            <a:r>
              <a:rPr lang="en-IN" sz="2400" smtClean="0"/>
              <a:t>QR code validation by system in back-end for cross-validation</a:t>
            </a:r>
            <a:endParaRPr lang="en-US" sz="2400" smtClean="0"/>
          </a:p>
          <a:p>
            <a:pPr marL="457200" indent="-457200">
              <a:buFont typeface="Calibri Light" pitchFamily="34" charset="0"/>
              <a:buAutoNum type="arabicPeriod" startAt="10"/>
            </a:pPr>
            <a:r>
              <a:rPr lang="en-IN" sz="2400" smtClean="0"/>
              <a:t>Dashboard based status of form processing for EO</a:t>
            </a:r>
            <a:endParaRPr lang="en-US" sz="2400" smtClean="0"/>
          </a:p>
          <a:p>
            <a:pPr marL="457200" indent="-457200">
              <a:buFont typeface="Calibri Light" pitchFamily="34" charset="0"/>
              <a:buAutoNum type="arabicPeriod" startAt="10"/>
            </a:pPr>
            <a:r>
              <a:rPr lang="en-IN" sz="2400" smtClean="0"/>
              <a:t>Further processing of forms are as per online form processing </a:t>
            </a:r>
          </a:p>
          <a:p>
            <a:pPr marL="457200" indent="-457200">
              <a:buFont typeface="Calibri Light" pitchFamily="34" charset="0"/>
              <a:buAutoNum type="arabicPeriod" startAt="9"/>
            </a:pPr>
            <a:endParaRPr lang="en-IN" sz="2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23888" y="2781300"/>
            <a:ext cx="10972800" cy="1143000"/>
          </a:xfrm>
        </p:spPr>
        <p:txBody>
          <a:bodyPr/>
          <a:lstStyle/>
          <a:p>
            <a:r>
              <a:rPr lang="en-US" smtClean="0"/>
              <a:t>Q &amp; A</a:t>
            </a:r>
            <a:endParaRPr lang="en-IN"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719138" y="2781300"/>
            <a:ext cx="10972800" cy="1143000"/>
          </a:xfrm>
        </p:spPr>
        <p:txBody>
          <a:bodyPr/>
          <a:lstStyle/>
          <a:p>
            <a:r>
              <a:rPr lang="en-US" smtClean="0"/>
              <a:t>Thank You</a:t>
            </a:r>
            <a:endParaRPr lang="en-IN" smtClean="0"/>
          </a:p>
        </p:txBody>
      </p:sp>
      <p:sp>
        <p:nvSpPr>
          <p:cNvPr id="80899" name="TextBox 3"/>
          <p:cNvSpPr txBox="1">
            <a:spLocks noChangeArrowheads="1"/>
          </p:cNvSpPr>
          <p:nvPr/>
        </p:nvSpPr>
        <p:spPr bwMode="auto">
          <a:xfrm>
            <a:off x="431800" y="5516563"/>
            <a:ext cx="10848975" cy="523875"/>
          </a:xfrm>
          <a:prstGeom prst="rect">
            <a:avLst/>
          </a:prstGeom>
          <a:noFill/>
          <a:ln w="9525">
            <a:noFill/>
            <a:miter lim="800000"/>
            <a:headEnd/>
            <a:tailEnd/>
          </a:ln>
        </p:spPr>
        <p:txBody>
          <a:bodyPr>
            <a:spAutoFit/>
          </a:bodyPr>
          <a:lstStyle/>
          <a:p>
            <a:r>
              <a:rPr lang="en-US" sz="2800">
                <a:latin typeface="Calibri" pitchFamily="34" charset="0"/>
              </a:rPr>
              <a:t> Support: eronet-feedback@cdac.in </a:t>
            </a:r>
            <a:endParaRPr lang="en-IN" sz="28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smtClean="0"/>
              <a:t>The ERO-NET – functionalities- forms’ Handling</a:t>
            </a:r>
            <a:endParaRPr lang="en-IN" smtClean="0"/>
          </a:p>
        </p:txBody>
      </p:sp>
      <p:sp>
        <p:nvSpPr>
          <p:cNvPr id="9219" name="Content Placeholder 2"/>
          <p:cNvSpPr>
            <a:spLocks noGrp="1"/>
          </p:cNvSpPr>
          <p:nvPr>
            <p:ph idx="1"/>
          </p:nvPr>
        </p:nvSpPr>
        <p:spPr/>
        <p:txBody>
          <a:bodyPr/>
          <a:lstStyle/>
          <a:p>
            <a:r>
              <a:rPr lang="en-IN" smtClean="0"/>
              <a:t>New forms submitted would first be checked for </a:t>
            </a:r>
            <a:endParaRPr lang="en-IN" sz="2000" smtClean="0"/>
          </a:p>
          <a:p>
            <a:pPr lvl="1"/>
            <a:r>
              <a:rPr lang="en-IN" smtClean="0"/>
              <a:t>Correctness of data entry</a:t>
            </a:r>
            <a:endParaRPr lang="en-IN" sz="1800" smtClean="0"/>
          </a:p>
          <a:p>
            <a:pPr lvl="1"/>
            <a:r>
              <a:rPr lang="en-IN" smtClean="0"/>
              <a:t>If the applicant is already registered, the details there of, helping EROs to take correct decisions</a:t>
            </a:r>
            <a:endParaRPr lang="en-IN" sz="1800" smtClean="0"/>
          </a:p>
          <a:p>
            <a:pPr lvl="1"/>
            <a:r>
              <a:rPr lang="en-IN" smtClean="0"/>
              <a:t>Quality of photographs and documents.</a:t>
            </a:r>
          </a:p>
          <a:p>
            <a:pPr lvl="1"/>
            <a:r>
              <a:rPr lang="en-IN" smtClean="0"/>
              <a:t>Checklist based BLO verification will bring in objectivity, transparency and accountability in the process.</a:t>
            </a:r>
          </a:p>
          <a:p>
            <a:endParaRPr lang="en-IN"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t>The ERO-NET – Records of Deletion</a:t>
            </a:r>
            <a:endParaRPr lang="en-IN" smtClean="0"/>
          </a:p>
        </p:txBody>
      </p:sp>
      <p:sp>
        <p:nvSpPr>
          <p:cNvPr id="10243" name="Content Placeholder 2"/>
          <p:cNvSpPr>
            <a:spLocks noGrp="1"/>
          </p:cNvSpPr>
          <p:nvPr>
            <p:ph idx="1"/>
          </p:nvPr>
        </p:nvSpPr>
        <p:spPr>
          <a:xfrm>
            <a:off x="912813" y="1417638"/>
            <a:ext cx="10366375" cy="4819650"/>
          </a:xfrm>
        </p:spPr>
        <p:txBody>
          <a:bodyPr/>
          <a:lstStyle/>
          <a:p>
            <a:pPr algn="just"/>
            <a:r>
              <a:rPr lang="en-IN" smtClean="0"/>
              <a:t>In case of deletion, proper records of deletion, notices are generated, issued and notice served details captured.</a:t>
            </a:r>
          </a:p>
          <a:p>
            <a:pPr algn="just"/>
            <a:r>
              <a:rPr lang="en-IN" smtClean="0"/>
              <a:t>Easy to use Dashboard for DEOs, CEOs, ECI officials and EROs themselves for single window view</a:t>
            </a:r>
          </a:p>
          <a:p>
            <a:pPr algn="just"/>
            <a:r>
              <a:rPr lang="en-IN" smtClean="0"/>
              <a:t>Management of BLOs, Supervisors</a:t>
            </a:r>
          </a:p>
          <a:p>
            <a:pPr algn="just"/>
            <a:r>
              <a:rPr lang="en-IN" smtClean="0"/>
              <a:t>Its multilingual, can be used in Regional Languages</a:t>
            </a:r>
          </a:p>
          <a:p>
            <a:pPr algn="just"/>
            <a:r>
              <a:rPr lang="en-IN" smtClean="0"/>
              <a:t>Since Mobile apps are properly attached with the system, DEOs, EROs and AEROs can view status and progress details from anywhere and control/ manage delay/defficiencies in the process by direct call to the concerned official like BLO, Supervisor</a:t>
            </a:r>
          </a:p>
          <a:p>
            <a:endParaRPr lang="en-IN"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2078</TotalTime>
  <Words>3933</Words>
  <Application>Microsoft Office PowerPoint</Application>
  <PresentationFormat>Custom</PresentationFormat>
  <Paragraphs>505</Paragraphs>
  <Slides>78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Calibri</vt:lpstr>
      <vt:lpstr>Arial</vt:lpstr>
      <vt:lpstr>Calibri Light</vt:lpstr>
      <vt:lpstr>Mangal</vt:lpstr>
      <vt:lpstr>Wingdings</vt:lpstr>
      <vt:lpstr>Times New Roman</vt:lpstr>
      <vt:lpstr>Office Theme</vt:lpstr>
      <vt:lpstr>ERONet</vt:lpstr>
      <vt:lpstr>Background</vt:lpstr>
      <vt:lpstr>Common Deficiencies in ERs Maintenance</vt:lpstr>
      <vt:lpstr>Common Deficiencies in ERs Maintenance</vt:lpstr>
      <vt:lpstr>Common Deficiencies in ERs Maintenance</vt:lpstr>
      <vt:lpstr>ERO_Net </vt:lpstr>
      <vt:lpstr>The ERO-NET - functionalities of ER </vt:lpstr>
      <vt:lpstr>The ERO-NET – functionalities- forms’ Handling</vt:lpstr>
      <vt:lpstr>The ERO-NET – Records of Deletion</vt:lpstr>
      <vt:lpstr>The ERO-NET - Alerts</vt:lpstr>
      <vt:lpstr>The ERO-NET – Electoral Services</vt:lpstr>
      <vt:lpstr>The ERO-NET – Citizen services</vt:lpstr>
      <vt:lpstr>Training and Feedback from States/UTs</vt:lpstr>
      <vt:lpstr>Major Feedback pointers</vt:lpstr>
      <vt:lpstr>Preparation for Launch and Schedule</vt:lpstr>
      <vt:lpstr>Preparation for Launch and Schedule</vt:lpstr>
      <vt:lpstr>Slide 17</vt:lpstr>
      <vt:lpstr>Slide 18</vt:lpstr>
      <vt:lpstr>Slide 19</vt:lpstr>
      <vt:lpstr>Roles in ERONet</vt:lpstr>
      <vt:lpstr>Slide 21</vt:lpstr>
      <vt:lpstr>Slide 22</vt:lpstr>
      <vt:lpstr>Slide 23</vt:lpstr>
      <vt:lpstr>Responsibilities of CEO/Officer 1</vt:lpstr>
      <vt:lpstr>Slide 25</vt:lpstr>
      <vt:lpstr>Slide 26</vt:lpstr>
      <vt:lpstr>Responsibilities of DEO/Officer 2</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Alerts &amp; Notification</vt:lpstr>
      <vt:lpstr>Offline Forms - Summary</vt:lpstr>
      <vt:lpstr>Slide 76</vt:lpstr>
      <vt:lpstr>Q &amp; 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332</cp:revision>
  <dcterms:created xsi:type="dcterms:W3CDTF">2016-08-09T05:27:46Z</dcterms:created>
  <dcterms:modified xsi:type="dcterms:W3CDTF">2017-03-17T08:39:06Z</dcterms:modified>
</cp:coreProperties>
</file>